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7" r:id="rId2"/>
    <p:sldId id="279" r:id="rId3"/>
    <p:sldId id="280" r:id="rId4"/>
    <p:sldId id="281" r:id="rId5"/>
    <p:sldId id="272" r:id="rId6"/>
    <p:sldId id="266" r:id="rId7"/>
    <p:sldId id="267" r:id="rId8"/>
    <p:sldId id="269" r:id="rId9"/>
    <p:sldId id="291" r:id="rId10"/>
    <p:sldId id="284" r:id="rId11"/>
    <p:sldId id="289" r:id="rId12"/>
    <p:sldId id="287" r:id="rId13"/>
    <p:sldId id="292" r:id="rId14"/>
    <p:sldId id="276" r:id="rId15"/>
    <p:sldId id="290" r:id="rId16"/>
    <p:sldId id="293" r:id="rId17"/>
    <p:sldId id="288" r:id="rId18"/>
    <p:sldId id="286" r:id="rId19"/>
  </p:sldIdLst>
  <p:sldSz cx="30279975" cy="21386800"/>
  <p:notesSz cx="6858000" cy="9144000"/>
  <p:defaultTextStyle>
    <a:defPPr>
      <a:defRPr lang="en-US"/>
    </a:defPPr>
    <a:lvl1pPr marL="0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1pPr>
    <a:lvl2pPr marL="1476162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2pPr>
    <a:lvl3pPr marL="2952323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3pPr>
    <a:lvl4pPr marL="4428485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4pPr>
    <a:lvl5pPr marL="5904647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5pPr>
    <a:lvl6pPr marL="7380808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6pPr>
    <a:lvl7pPr marL="8856970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7pPr>
    <a:lvl8pPr marL="10333131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8pPr>
    <a:lvl9pPr marL="11809293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56" autoAdjust="0"/>
    <p:restoredTop sz="96248" autoAdjust="0"/>
  </p:normalViewPr>
  <p:slideViewPr>
    <p:cSldViewPr>
      <p:cViewPr varScale="1">
        <p:scale>
          <a:sx n="22" d="100"/>
          <a:sy n="22" d="100"/>
        </p:scale>
        <p:origin x="-1128" y="-150"/>
      </p:cViewPr>
      <p:guideLst>
        <p:guide orient="horz" pos="6736"/>
        <p:guide pos="953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EF95E-874C-46A5-9B2E-A31A647D2DCA}" type="datetimeFigureOut">
              <a:rPr lang="en-GB" smtClean="0"/>
              <a:pPr/>
              <a:t>15/03/2012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1713" y="685800"/>
            <a:ext cx="48545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11920-CD15-4F55-B571-6AE0599E94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198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952323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1pPr>
    <a:lvl2pPr marL="1476162" algn="l" defTabSz="2952323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2pPr>
    <a:lvl3pPr marL="2952323" algn="l" defTabSz="2952323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3pPr>
    <a:lvl4pPr marL="4428485" algn="l" defTabSz="2952323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4pPr>
    <a:lvl5pPr marL="5904647" algn="l" defTabSz="2952323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5pPr>
    <a:lvl6pPr marL="7380808" algn="l" defTabSz="2952323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6pPr>
    <a:lvl7pPr marL="8856970" algn="l" defTabSz="2952323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7pPr>
    <a:lvl8pPr marL="10333131" algn="l" defTabSz="2952323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8pPr>
    <a:lvl9pPr marL="11809293" algn="l" defTabSz="2952323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009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11920-CD15-4F55-B571-6AE0599E9403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891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11920-CD15-4F55-B571-6AE0599E9403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891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11920-CD15-4F55-B571-6AE0599E9403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891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11920-CD15-4F55-B571-6AE0599E9403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449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11920-CD15-4F55-B571-6AE0599E9403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352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0098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11920-CD15-4F55-B571-6AE0599E9403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320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11920-CD15-4F55-B571-6AE0599E9403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320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11920-CD15-4F55-B571-6AE0599E9403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891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11920-CD15-4F55-B571-6AE0599E9403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352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11920-CD15-4F55-B571-6AE0599E9403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352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11920-CD15-4F55-B571-6AE0599E9403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352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11920-CD15-4F55-B571-6AE0599E9403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352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11920-CD15-4F55-B571-6AE0599E9403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261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998" y="6643771"/>
            <a:ext cx="25737979" cy="45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1996" y="12119186"/>
            <a:ext cx="21195983" cy="54655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476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952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428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904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380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856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33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809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952982" y="856465"/>
            <a:ext cx="6812994" cy="1824808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13999" y="856465"/>
            <a:ext cx="19934317" cy="182480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909" y="13743001"/>
            <a:ext cx="25737979" cy="4247656"/>
          </a:xfrm>
        </p:spPr>
        <p:txBody>
          <a:bodyPr anchor="t"/>
          <a:lstStyle>
            <a:lvl1pPr algn="l">
              <a:defRPr sz="129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1909" y="9064640"/>
            <a:ext cx="25737979" cy="4678361"/>
          </a:xfrm>
        </p:spPr>
        <p:txBody>
          <a:bodyPr anchor="b"/>
          <a:lstStyle>
            <a:lvl1pPr marL="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1pPr>
            <a:lvl2pPr marL="1476162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2pPr>
            <a:lvl3pPr marL="2952323" indent="0">
              <a:buNone/>
              <a:defRPr sz="5200">
                <a:solidFill>
                  <a:schemeClr val="tx1">
                    <a:tint val="75000"/>
                  </a:schemeClr>
                </a:solidFill>
              </a:defRPr>
            </a:lvl3pPr>
            <a:lvl4pPr marL="4428485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4pPr>
            <a:lvl5pPr marL="5904647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5pPr>
            <a:lvl6pPr marL="7380808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6pPr>
            <a:lvl7pPr marL="8856970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7pPr>
            <a:lvl8pPr marL="10333131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8pPr>
            <a:lvl9pPr marL="11809293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3999" y="4990255"/>
            <a:ext cx="13373656" cy="14114299"/>
          </a:xfrm>
        </p:spPr>
        <p:txBody>
          <a:bodyPr/>
          <a:lstStyle>
            <a:lvl1pPr>
              <a:defRPr sz="9000"/>
            </a:lvl1pPr>
            <a:lvl2pPr>
              <a:defRPr sz="7700"/>
            </a:lvl2pPr>
            <a:lvl3pPr>
              <a:defRPr sz="6500"/>
            </a:lvl3pPr>
            <a:lvl4pPr>
              <a:defRPr sz="5800"/>
            </a:lvl4pPr>
            <a:lvl5pPr>
              <a:defRPr sz="5800"/>
            </a:lvl5pPr>
            <a:lvl6pPr>
              <a:defRPr sz="5800"/>
            </a:lvl6pPr>
            <a:lvl7pPr>
              <a:defRPr sz="5800"/>
            </a:lvl7pPr>
            <a:lvl8pPr>
              <a:defRPr sz="5800"/>
            </a:lvl8pPr>
            <a:lvl9pPr>
              <a:defRPr sz="5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92320" y="4990255"/>
            <a:ext cx="13373656" cy="14114299"/>
          </a:xfrm>
        </p:spPr>
        <p:txBody>
          <a:bodyPr/>
          <a:lstStyle>
            <a:lvl1pPr>
              <a:defRPr sz="9000"/>
            </a:lvl1pPr>
            <a:lvl2pPr>
              <a:defRPr sz="7700"/>
            </a:lvl2pPr>
            <a:lvl3pPr>
              <a:defRPr sz="6500"/>
            </a:lvl3pPr>
            <a:lvl4pPr>
              <a:defRPr sz="5800"/>
            </a:lvl4pPr>
            <a:lvl5pPr>
              <a:defRPr sz="5800"/>
            </a:lvl5pPr>
            <a:lvl6pPr>
              <a:defRPr sz="5800"/>
            </a:lvl6pPr>
            <a:lvl7pPr>
              <a:defRPr sz="5800"/>
            </a:lvl7pPr>
            <a:lvl8pPr>
              <a:defRPr sz="5800"/>
            </a:lvl8pPr>
            <a:lvl9pPr>
              <a:defRPr sz="5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999" y="4787278"/>
            <a:ext cx="13378914" cy="1995110"/>
          </a:xfrm>
        </p:spPr>
        <p:txBody>
          <a:bodyPr anchor="b"/>
          <a:lstStyle>
            <a:lvl1pPr marL="0" indent="0">
              <a:buNone/>
              <a:defRPr sz="7700" b="1"/>
            </a:lvl1pPr>
            <a:lvl2pPr marL="1476162" indent="0">
              <a:buNone/>
              <a:defRPr sz="6500" b="1"/>
            </a:lvl2pPr>
            <a:lvl3pPr marL="2952323" indent="0">
              <a:buNone/>
              <a:defRPr sz="5800" b="1"/>
            </a:lvl3pPr>
            <a:lvl4pPr marL="4428485" indent="0">
              <a:buNone/>
              <a:defRPr sz="5200" b="1"/>
            </a:lvl4pPr>
            <a:lvl5pPr marL="5904647" indent="0">
              <a:buNone/>
              <a:defRPr sz="5200" b="1"/>
            </a:lvl5pPr>
            <a:lvl6pPr marL="7380808" indent="0">
              <a:buNone/>
              <a:defRPr sz="5200" b="1"/>
            </a:lvl6pPr>
            <a:lvl7pPr marL="8856970" indent="0">
              <a:buNone/>
              <a:defRPr sz="5200" b="1"/>
            </a:lvl7pPr>
            <a:lvl8pPr marL="10333131" indent="0">
              <a:buNone/>
              <a:defRPr sz="5200" b="1"/>
            </a:lvl8pPr>
            <a:lvl9pPr marL="11809293" indent="0">
              <a:buNone/>
              <a:defRPr sz="5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3999" y="6782388"/>
            <a:ext cx="13378914" cy="12322165"/>
          </a:xfrm>
        </p:spPr>
        <p:txBody>
          <a:bodyPr/>
          <a:lstStyle>
            <a:lvl1pPr>
              <a:defRPr sz="7700"/>
            </a:lvl1pPr>
            <a:lvl2pPr>
              <a:defRPr sz="6500"/>
            </a:lvl2pPr>
            <a:lvl3pPr>
              <a:defRPr sz="5800"/>
            </a:lvl3pPr>
            <a:lvl4pPr>
              <a:defRPr sz="5200"/>
            </a:lvl4pPr>
            <a:lvl5pPr>
              <a:defRPr sz="52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81808" y="4787278"/>
            <a:ext cx="13384170" cy="1995110"/>
          </a:xfrm>
        </p:spPr>
        <p:txBody>
          <a:bodyPr anchor="b"/>
          <a:lstStyle>
            <a:lvl1pPr marL="0" indent="0">
              <a:buNone/>
              <a:defRPr sz="7700" b="1"/>
            </a:lvl1pPr>
            <a:lvl2pPr marL="1476162" indent="0">
              <a:buNone/>
              <a:defRPr sz="6500" b="1"/>
            </a:lvl2pPr>
            <a:lvl3pPr marL="2952323" indent="0">
              <a:buNone/>
              <a:defRPr sz="5800" b="1"/>
            </a:lvl3pPr>
            <a:lvl4pPr marL="4428485" indent="0">
              <a:buNone/>
              <a:defRPr sz="5200" b="1"/>
            </a:lvl4pPr>
            <a:lvl5pPr marL="5904647" indent="0">
              <a:buNone/>
              <a:defRPr sz="5200" b="1"/>
            </a:lvl5pPr>
            <a:lvl6pPr marL="7380808" indent="0">
              <a:buNone/>
              <a:defRPr sz="5200" b="1"/>
            </a:lvl6pPr>
            <a:lvl7pPr marL="8856970" indent="0">
              <a:buNone/>
              <a:defRPr sz="5200" b="1"/>
            </a:lvl7pPr>
            <a:lvl8pPr marL="10333131" indent="0">
              <a:buNone/>
              <a:defRPr sz="5200" b="1"/>
            </a:lvl8pPr>
            <a:lvl9pPr marL="11809293" indent="0">
              <a:buNone/>
              <a:defRPr sz="5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81808" y="6782388"/>
            <a:ext cx="13384170" cy="12322165"/>
          </a:xfrm>
        </p:spPr>
        <p:txBody>
          <a:bodyPr/>
          <a:lstStyle>
            <a:lvl1pPr>
              <a:defRPr sz="7700"/>
            </a:lvl1pPr>
            <a:lvl2pPr>
              <a:defRPr sz="6500"/>
            </a:lvl2pPr>
            <a:lvl3pPr>
              <a:defRPr sz="5800"/>
            </a:lvl3pPr>
            <a:lvl4pPr>
              <a:defRPr sz="5200"/>
            </a:lvl4pPr>
            <a:lvl5pPr>
              <a:defRPr sz="52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000" y="851512"/>
            <a:ext cx="9961903" cy="3623874"/>
          </a:xfrm>
        </p:spPr>
        <p:txBody>
          <a:bodyPr anchor="b"/>
          <a:lstStyle>
            <a:lvl1pPr algn="l">
              <a:defRPr sz="6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8629" y="851513"/>
            <a:ext cx="16927347" cy="18253041"/>
          </a:xfrm>
        </p:spPr>
        <p:txBody>
          <a:bodyPr/>
          <a:lstStyle>
            <a:lvl1pPr>
              <a:defRPr sz="10300"/>
            </a:lvl1pPr>
            <a:lvl2pPr>
              <a:defRPr sz="9000"/>
            </a:lvl2pPr>
            <a:lvl3pPr>
              <a:defRPr sz="7700"/>
            </a:lvl3pPr>
            <a:lvl4pPr>
              <a:defRPr sz="6500"/>
            </a:lvl4pPr>
            <a:lvl5pPr>
              <a:defRPr sz="6500"/>
            </a:lvl5pPr>
            <a:lvl6pPr>
              <a:defRPr sz="6500"/>
            </a:lvl6pPr>
            <a:lvl7pPr>
              <a:defRPr sz="6500"/>
            </a:lvl7pPr>
            <a:lvl8pPr>
              <a:defRPr sz="6500"/>
            </a:lvl8pPr>
            <a:lvl9pPr>
              <a:defRPr sz="6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4000" y="4475387"/>
            <a:ext cx="9961903" cy="14629167"/>
          </a:xfrm>
        </p:spPr>
        <p:txBody>
          <a:bodyPr/>
          <a:lstStyle>
            <a:lvl1pPr marL="0" indent="0">
              <a:buNone/>
              <a:defRPr sz="4500"/>
            </a:lvl1pPr>
            <a:lvl2pPr marL="1476162" indent="0">
              <a:buNone/>
              <a:defRPr sz="3900"/>
            </a:lvl2pPr>
            <a:lvl3pPr marL="2952323" indent="0">
              <a:buNone/>
              <a:defRPr sz="3200"/>
            </a:lvl3pPr>
            <a:lvl4pPr marL="4428485" indent="0">
              <a:buNone/>
              <a:defRPr sz="2900"/>
            </a:lvl4pPr>
            <a:lvl5pPr marL="5904647" indent="0">
              <a:buNone/>
              <a:defRPr sz="2900"/>
            </a:lvl5pPr>
            <a:lvl6pPr marL="7380808" indent="0">
              <a:buNone/>
              <a:defRPr sz="2900"/>
            </a:lvl6pPr>
            <a:lvl7pPr marL="8856970" indent="0">
              <a:buNone/>
              <a:defRPr sz="2900"/>
            </a:lvl7pPr>
            <a:lvl8pPr marL="10333131" indent="0">
              <a:buNone/>
              <a:defRPr sz="2900"/>
            </a:lvl8pPr>
            <a:lvl9pPr marL="11809293" indent="0">
              <a:buNone/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5087" y="14970760"/>
            <a:ext cx="18167985" cy="1767383"/>
          </a:xfrm>
        </p:spPr>
        <p:txBody>
          <a:bodyPr anchor="b"/>
          <a:lstStyle>
            <a:lvl1pPr algn="l">
              <a:defRPr sz="6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35087" y="1910950"/>
            <a:ext cx="18167985" cy="12832080"/>
          </a:xfrm>
        </p:spPr>
        <p:txBody>
          <a:bodyPr/>
          <a:lstStyle>
            <a:lvl1pPr marL="0" indent="0">
              <a:buNone/>
              <a:defRPr sz="10300"/>
            </a:lvl1pPr>
            <a:lvl2pPr marL="1476162" indent="0">
              <a:buNone/>
              <a:defRPr sz="9000"/>
            </a:lvl2pPr>
            <a:lvl3pPr marL="2952323" indent="0">
              <a:buNone/>
              <a:defRPr sz="7700"/>
            </a:lvl3pPr>
            <a:lvl4pPr marL="4428485" indent="0">
              <a:buNone/>
              <a:defRPr sz="6500"/>
            </a:lvl4pPr>
            <a:lvl5pPr marL="5904647" indent="0">
              <a:buNone/>
              <a:defRPr sz="6500"/>
            </a:lvl5pPr>
            <a:lvl6pPr marL="7380808" indent="0">
              <a:buNone/>
              <a:defRPr sz="6500"/>
            </a:lvl6pPr>
            <a:lvl7pPr marL="8856970" indent="0">
              <a:buNone/>
              <a:defRPr sz="6500"/>
            </a:lvl7pPr>
            <a:lvl8pPr marL="10333131" indent="0">
              <a:buNone/>
              <a:defRPr sz="6500"/>
            </a:lvl8pPr>
            <a:lvl9pPr marL="11809293" indent="0">
              <a:buNone/>
              <a:defRPr sz="6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5087" y="16738143"/>
            <a:ext cx="18167985" cy="2509977"/>
          </a:xfrm>
        </p:spPr>
        <p:txBody>
          <a:bodyPr/>
          <a:lstStyle>
            <a:lvl1pPr marL="0" indent="0">
              <a:buNone/>
              <a:defRPr sz="4500"/>
            </a:lvl1pPr>
            <a:lvl2pPr marL="1476162" indent="0">
              <a:buNone/>
              <a:defRPr sz="3900"/>
            </a:lvl2pPr>
            <a:lvl3pPr marL="2952323" indent="0">
              <a:buNone/>
              <a:defRPr sz="3200"/>
            </a:lvl3pPr>
            <a:lvl4pPr marL="4428485" indent="0">
              <a:buNone/>
              <a:defRPr sz="2900"/>
            </a:lvl4pPr>
            <a:lvl5pPr marL="5904647" indent="0">
              <a:buNone/>
              <a:defRPr sz="2900"/>
            </a:lvl5pPr>
            <a:lvl6pPr marL="7380808" indent="0">
              <a:buNone/>
              <a:defRPr sz="2900"/>
            </a:lvl6pPr>
            <a:lvl7pPr marL="8856970" indent="0">
              <a:buNone/>
              <a:defRPr sz="2900"/>
            </a:lvl7pPr>
            <a:lvl8pPr marL="10333131" indent="0">
              <a:buNone/>
              <a:defRPr sz="2900"/>
            </a:lvl8pPr>
            <a:lvl9pPr marL="11809293" indent="0">
              <a:buNone/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3999" y="856464"/>
            <a:ext cx="27251978" cy="3564467"/>
          </a:xfrm>
          <a:prstGeom prst="rect">
            <a:avLst/>
          </a:prstGeom>
        </p:spPr>
        <p:txBody>
          <a:bodyPr vert="horz" lIns="295232" tIns="147616" rIns="295232" bIns="1476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999" y="4990255"/>
            <a:ext cx="27251978" cy="14114299"/>
          </a:xfrm>
          <a:prstGeom prst="rect">
            <a:avLst/>
          </a:prstGeom>
        </p:spPr>
        <p:txBody>
          <a:bodyPr vert="horz" lIns="295232" tIns="147616" rIns="295232" bIns="1476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13999" y="19822397"/>
            <a:ext cx="7065328" cy="1138649"/>
          </a:xfrm>
          <a:prstGeom prst="rect">
            <a:avLst/>
          </a:prstGeom>
        </p:spPr>
        <p:txBody>
          <a:bodyPr vert="horz" lIns="295232" tIns="147616" rIns="295232" bIns="147616" rtlCol="0" anchor="ctr"/>
          <a:lstStyle>
            <a:lvl1pPr algn="l">
              <a:defRPr sz="3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45658" y="19822397"/>
            <a:ext cx="9588659" cy="1138649"/>
          </a:xfrm>
          <a:prstGeom prst="rect">
            <a:avLst/>
          </a:prstGeom>
        </p:spPr>
        <p:txBody>
          <a:bodyPr vert="horz" lIns="295232" tIns="147616" rIns="295232" bIns="147616" rtlCol="0" anchor="ctr"/>
          <a:lstStyle>
            <a:lvl1pPr algn="ctr">
              <a:defRPr sz="3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700649" y="19822397"/>
            <a:ext cx="7065328" cy="1138649"/>
          </a:xfrm>
          <a:prstGeom prst="rect">
            <a:avLst/>
          </a:prstGeom>
        </p:spPr>
        <p:txBody>
          <a:bodyPr vert="horz" lIns="295232" tIns="147616" rIns="295232" bIns="147616" rtlCol="0" anchor="ctr"/>
          <a:lstStyle>
            <a:lvl1pPr algn="r">
              <a:defRPr sz="3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952323" rtl="0" eaLnBrk="1" latinLnBrk="0" hangingPunct="1">
        <a:spcBef>
          <a:spcPct val="0"/>
        </a:spcBef>
        <a:buNone/>
        <a:defRPr sz="1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07121" indent="-1107121" algn="l" defTabSz="2952323" rtl="0" eaLnBrk="1" latinLnBrk="0" hangingPunct="1">
        <a:spcBef>
          <a:spcPct val="20000"/>
        </a:spcBef>
        <a:buFont typeface="Arial" pitchFamily="34" charset="0"/>
        <a:buChar char="•"/>
        <a:defRPr sz="10300" kern="1200">
          <a:solidFill>
            <a:schemeClr val="tx1"/>
          </a:solidFill>
          <a:latin typeface="+mn-lt"/>
          <a:ea typeface="+mn-ea"/>
          <a:cs typeface="+mn-cs"/>
        </a:defRPr>
      </a:lvl1pPr>
      <a:lvl2pPr marL="2398763" indent="-922601" algn="l" defTabSz="2952323" rtl="0" eaLnBrk="1" latinLnBrk="0" hangingPunct="1">
        <a:spcBef>
          <a:spcPct val="20000"/>
        </a:spcBef>
        <a:buFont typeface="Arial" pitchFamily="34" charset="0"/>
        <a:buChar char="–"/>
        <a:defRPr sz="9000" kern="1200">
          <a:solidFill>
            <a:schemeClr val="tx1"/>
          </a:solidFill>
          <a:latin typeface="+mn-lt"/>
          <a:ea typeface="+mn-ea"/>
          <a:cs typeface="+mn-cs"/>
        </a:defRPr>
      </a:lvl2pPr>
      <a:lvl3pPr marL="3690404" indent="-738081" algn="l" defTabSz="2952323" rtl="0" eaLnBrk="1" latinLnBrk="0" hangingPunct="1">
        <a:spcBef>
          <a:spcPct val="20000"/>
        </a:spcBef>
        <a:buFont typeface="Arial" pitchFamily="34" charset="0"/>
        <a:buChar char="•"/>
        <a:defRPr sz="7700" kern="1200">
          <a:solidFill>
            <a:schemeClr val="tx1"/>
          </a:solidFill>
          <a:latin typeface="+mn-lt"/>
          <a:ea typeface="+mn-ea"/>
          <a:cs typeface="+mn-cs"/>
        </a:defRPr>
      </a:lvl3pPr>
      <a:lvl4pPr marL="5166566" indent="-738081" algn="l" defTabSz="2952323" rtl="0" eaLnBrk="1" latinLnBrk="0" hangingPunct="1">
        <a:spcBef>
          <a:spcPct val="20000"/>
        </a:spcBef>
        <a:buFont typeface="Arial" pitchFamily="34" charset="0"/>
        <a:buChar char="–"/>
        <a:defRPr sz="6500" kern="1200">
          <a:solidFill>
            <a:schemeClr val="tx1"/>
          </a:solidFill>
          <a:latin typeface="+mn-lt"/>
          <a:ea typeface="+mn-ea"/>
          <a:cs typeface="+mn-cs"/>
        </a:defRPr>
      </a:lvl4pPr>
      <a:lvl5pPr marL="6642727" indent="-738081" algn="l" defTabSz="2952323" rtl="0" eaLnBrk="1" latinLnBrk="0" hangingPunct="1">
        <a:spcBef>
          <a:spcPct val="20000"/>
        </a:spcBef>
        <a:buFont typeface="Arial" pitchFamily="34" charset="0"/>
        <a:buChar char="»"/>
        <a:defRPr sz="6500" kern="1200">
          <a:solidFill>
            <a:schemeClr val="tx1"/>
          </a:solidFill>
          <a:latin typeface="+mn-lt"/>
          <a:ea typeface="+mn-ea"/>
          <a:cs typeface="+mn-cs"/>
        </a:defRPr>
      </a:lvl5pPr>
      <a:lvl6pPr marL="8118889" indent="-738081" algn="l" defTabSz="2952323" rtl="0" eaLnBrk="1" latinLnBrk="0" hangingPunct="1">
        <a:spcBef>
          <a:spcPct val="20000"/>
        </a:spcBef>
        <a:buFont typeface="Arial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6pPr>
      <a:lvl7pPr marL="9595051" indent="-738081" algn="l" defTabSz="2952323" rtl="0" eaLnBrk="1" latinLnBrk="0" hangingPunct="1">
        <a:spcBef>
          <a:spcPct val="20000"/>
        </a:spcBef>
        <a:buFont typeface="Arial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7pPr>
      <a:lvl8pPr marL="11071212" indent="-738081" algn="l" defTabSz="2952323" rtl="0" eaLnBrk="1" latinLnBrk="0" hangingPunct="1">
        <a:spcBef>
          <a:spcPct val="20000"/>
        </a:spcBef>
        <a:buFont typeface="Arial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8pPr>
      <a:lvl9pPr marL="12547374" indent="-738081" algn="l" defTabSz="2952323" rtl="0" eaLnBrk="1" latinLnBrk="0" hangingPunct="1">
        <a:spcBef>
          <a:spcPct val="20000"/>
        </a:spcBef>
        <a:buFont typeface="Arial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1pPr>
      <a:lvl2pPr marL="1476162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2pPr>
      <a:lvl3pPr marL="2952323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3pPr>
      <a:lvl4pPr marL="4428485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4pPr>
      <a:lvl5pPr marL="5904647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5pPr>
      <a:lvl6pPr marL="7380808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6pPr>
      <a:lvl7pPr marL="8856970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7pPr>
      <a:lvl8pPr marL="10333131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8pPr>
      <a:lvl9pPr marL="11809293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audio9.wav"/><Relationship Id="rId1" Type="http://schemas.openxmlformats.org/officeDocument/2006/relationships/audio" Target="../media/audio7.wav"/><Relationship Id="rId6" Type="http://schemas.openxmlformats.org/officeDocument/2006/relationships/image" Target="../media/image13.tiff"/><Relationship Id="rId5" Type="http://schemas.openxmlformats.org/officeDocument/2006/relationships/image" Target="../media/image14.tif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audio10.wav"/><Relationship Id="rId1" Type="http://schemas.openxmlformats.org/officeDocument/2006/relationships/audio" Target="../media/audio9.wav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1.wav"/><Relationship Id="rId1" Type="http://schemas.openxmlformats.org/officeDocument/2006/relationships/audio" Target="../media/audio6.wa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3.wav"/><Relationship Id="rId7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8.wav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954708" y="863600"/>
            <a:ext cx="29312340" cy="16022488"/>
          </a:xfrm>
          <a:prstGeom prst="rect">
            <a:avLst/>
          </a:prstGeom>
        </p:spPr>
        <p:txBody>
          <a:bodyPr lIns="61603" tIns="30802" rIns="61603" bIns="30802"/>
          <a:lstStyle/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speech, played several metres from the listener in a room </a:t>
            </a:r>
          </a:p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  - seems to have the same phonetic content as when played nearby</a:t>
            </a:r>
          </a:p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  - that is, perception is constant </a:t>
            </a:r>
          </a:p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endParaRPr lang="en-GB" sz="6500" kern="0" dirty="0">
              <a:latin typeface="Arial" pitchFamily="34" charset="0"/>
              <a:cs typeface="Arial" pitchFamily="34" charset="0"/>
            </a:endParaRPr>
          </a:p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however, amount of reverberation varies with distance:</a:t>
            </a:r>
          </a:p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  - so temporal envelopes of speech signals vary considerably,</a:t>
            </a:r>
          </a:p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     and these envelopes are crucial for identifying the speech</a:t>
            </a:r>
          </a:p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endParaRPr lang="en-GB" sz="6500" kern="0" dirty="0">
              <a:latin typeface="Arial" pitchFamily="34" charset="0"/>
              <a:cs typeface="Arial" pitchFamily="34" charset="0"/>
            </a:endParaRPr>
          </a:p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seems to be an instance of  ‘constancy’ (e.g. Watkins &amp; Makin, 2007) </a:t>
            </a:r>
          </a:p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  - speech perception ‘takes account’ of reflections’ </a:t>
            </a:r>
            <a:r>
              <a:rPr lang="en-GB" sz="6500" kern="0" dirty="0" smtClean="0">
                <a:latin typeface="Arial" pitchFamily="34" charset="0"/>
                <a:cs typeface="Arial" pitchFamily="34" charset="0"/>
              </a:rPr>
              <a:t>level:  </a:t>
            </a:r>
            <a:endParaRPr lang="en-GB" sz="6500" kern="0" dirty="0">
              <a:latin typeface="Arial" pitchFamily="34" charset="0"/>
              <a:cs typeface="Arial" pitchFamily="34" charset="0"/>
            </a:endParaRPr>
          </a:p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   </a:t>
            </a:r>
            <a:r>
              <a:rPr lang="en-GB" sz="6500" kern="0" dirty="0" smtClean="0">
                <a:latin typeface="Arial" pitchFamily="34" charset="0"/>
                <a:cs typeface="Arial" pitchFamily="34" charset="0"/>
              </a:rPr>
              <a:t>  reverberation in preceding sounds </a:t>
            </a:r>
            <a:r>
              <a:rPr lang="en-GB" sz="6500" kern="0" dirty="0">
                <a:latin typeface="Arial" pitchFamily="34" charset="0"/>
                <a:cs typeface="Arial" pitchFamily="34" charset="0"/>
              </a:rPr>
              <a:t>effects </a:t>
            </a:r>
            <a:r>
              <a:rPr lang="en-GB" sz="6500" kern="0" dirty="0" smtClean="0">
                <a:latin typeface="Arial" pitchFamily="34" charset="0"/>
                <a:cs typeface="Arial" pitchFamily="34" charset="0"/>
              </a:rPr>
              <a:t>a compensation (Watkins, 2005) </a:t>
            </a:r>
            <a:endParaRPr lang="en-US" sz="6500" kern="0" dirty="0">
              <a:latin typeface="Arial" pitchFamily="34" charset="0"/>
              <a:cs typeface="Arial" pitchFamily="34" charset="0"/>
            </a:endParaRP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defRPr/>
            </a:pPr>
            <a:endParaRPr lang="en-GB" sz="6500" kern="0" dirty="0">
              <a:solidFill>
                <a:srgbClr val="0099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9218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816000" y="4788000"/>
            <a:ext cx="25895361" cy="14224050"/>
            <a:chOff x="2016000" y="6588000"/>
            <a:chExt cx="25895361" cy="142240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" t="30005" b="5663"/>
            <a:stretch/>
          </p:blipFill>
          <p:spPr>
            <a:xfrm>
              <a:off x="2487600" y="6896100"/>
              <a:ext cx="25423761" cy="13318331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2016000" y="6588000"/>
              <a:ext cx="396000" cy="13464000"/>
              <a:chOff x="2484000" y="6588000"/>
              <a:chExt cx="396000" cy="13464000"/>
            </a:xfrm>
          </p:grpSpPr>
          <p:cxnSp>
            <p:nvCxnSpPr>
              <p:cNvPr id="4" name="Straight Connector 3"/>
              <p:cNvCxnSpPr/>
              <p:nvPr/>
            </p:nvCxnSpPr>
            <p:spPr>
              <a:xfrm rot="5400000">
                <a:off x="-4248000" y="13320000"/>
                <a:ext cx="13464000" cy="0"/>
              </a:xfrm>
              <a:prstGeom prst="line">
                <a:avLst/>
              </a:prstGeom>
              <a:ln w="889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Group 4"/>
              <p:cNvGrpSpPr/>
              <p:nvPr/>
            </p:nvGrpSpPr>
            <p:grpSpPr>
              <a:xfrm>
                <a:off x="2520000" y="7686000"/>
                <a:ext cx="360000" cy="11000288"/>
                <a:chOff x="2520000" y="7686000"/>
                <a:chExt cx="360000" cy="11000288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2520000" y="10825200"/>
                  <a:ext cx="360000" cy="7861088"/>
                  <a:chOff x="2520000" y="10825200"/>
                  <a:chExt cx="360000" cy="7861088"/>
                </a:xfrm>
              </p:grpSpPr>
              <p:cxnSp>
                <p:nvCxnSpPr>
                  <p:cNvPr id="9" name="Straight Connector 8"/>
                  <p:cNvCxnSpPr/>
                  <p:nvPr/>
                </p:nvCxnSpPr>
                <p:spPr>
                  <a:xfrm>
                    <a:off x="2520000" y="18686288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/>
                  <p:nvPr/>
                </p:nvCxnSpPr>
                <p:spPr>
                  <a:xfrm>
                    <a:off x="2520000" y="17125899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Connector 10"/>
                  <p:cNvCxnSpPr/>
                  <p:nvPr/>
                </p:nvCxnSpPr>
                <p:spPr>
                  <a:xfrm>
                    <a:off x="2520000" y="15552000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/>
                  <p:cNvCxnSpPr/>
                  <p:nvPr/>
                </p:nvCxnSpPr>
                <p:spPr>
                  <a:xfrm>
                    <a:off x="2520000" y="13986000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/>
                  <p:cNvCxnSpPr/>
                  <p:nvPr/>
                </p:nvCxnSpPr>
                <p:spPr>
                  <a:xfrm>
                    <a:off x="2520000" y="12421592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/>
                  <p:cNvCxnSpPr/>
                  <p:nvPr/>
                </p:nvCxnSpPr>
                <p:spPr>
                  <a:xfrm>
                    <a:off x="2520000" y="10825200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" name="Straight Connector 6"/>
                <p:cNvCxnSpPr/>
                <p:nvPr/>
              </p:nvCxnSpPr>
              <p:spPr>
                <a:xfrm>
                  <a:off x="2520000" y="9262800"/>
                  <a:ext cx="360000" cy="0"/>
                </a:xfrm>
                <a:prstGeom prst="line">
                  <a:avLst/>
                </a:prstGeom>
                <a:ln w="889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520000" y="7686000"/>
                  <a:ext cx="360000" cy="0"/>
                </a:xfrm>
                <a:prstGeom prst="line">
                  <a:avLst/>
                </a:prstGeom>
                <a:ln w="889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" name="Group 14"/>
            <p:cNvGrpSpPr/>
            <p:nvPr/>
          </p:nvGrpSpPr>
          <p:grpSpPr>
            <a:xfrm>
              <a:off x="3725999" y="20304000"/>
              <a:ext cx="5293307" cy="508050"/>
              <a:chOff x="3726000" y="19831950"/>
              <a:chExt cx="5086800" cy="37050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3754800" y="20202450"/>
                <a:ext cx="5040000" cy="0"/>
              </a:xfrm>
              <a:prstGeom prst="line">
                <a:avLst/>
              </a:prstGeom>
              <a:ln w="889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5400000">
                <a:off x="8632800" y="20011950"/>
                <a:ext cx="360000" cy="0"/>
              </a:xfrm>
              <a:prstGeom prst="line">
                <a:avLst/>
              </a:prstGeom>
              <a:ln w="889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3546000" y="20013098"/>
                <a:ext cx="360000" cy="0"/>
              </a:xfrm>
              <a:prstGeom prst="line">
                <a:avLst/>
              </a:prstGeom>
              <a:ln w="889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/>
          <p:cNvGrpSpPr/>
          <p:nvPr/>
        </p:nvGrpSpPr>
        <p:grpSpPr>
          <a:xfrm>
            <a:off x="1015016" y="5264641"/>
            <a:ext cx="2675387" cy="10682616"/>
            <a:chOff x="1015016" y="5264641"/>
            <a:chExt cx="2675387" cy="10682616"/>
          </a:xfrm>
        </p:grpSpPr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2808000" y="14704540"/>
              <a:ext cx="882403" cy="1242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ctr"/>
              <a:r>
                <a:rPr lang="en-US" sz="520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GB" sz="5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2808000" y="11605950"/>
              <a:ext cx="882403" cy="1242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ctr"/>
              <a:r>
                <a:rPr lang="en-US" sz="5200" dirty="0">
                  <a:latin typeface="Arial" pitchFamily="34" charset="0"/>
                  <a:cs typeface="Arial" pitchFamily="34" charset="0"/>
                </a:rPr>
                <a:t>4</a:t>
              </a:r>
              <a:endParaRPr lang="en-GB" sz="5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808000" y="8469364"/>
              <a:ext cx="882403" cy="1242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ctr"/>
              <a:r>
                <a:rPr lang="en-US" sz="5200" dirty="0">
                  <a:latin typeface="Arial" pitchFamily="34" charset="0"/>
                  <a:cs typeface="Arial" pitchFamily="34" charset="0"/>
                </a:rPr>
                <a:t>6</a:t>
              </a:r>
              <a:endParaRPr lang="en-GB" sz="5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 rot="16200000">
              <a:off x="-1579733" y="11505923"/>
              <a:ext cx="6632270" cy="1442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ctr"/>
              <a:r>
                <a:rPr lang="en-GB" dirty="0">
                  <a:latin typeface="Arial" pitchFamily="34" charset="0"/>
                  <a:cs typeface="Arial" pitchFamily="34" charset="0"/>
                </a:rPr>
                <a:t>f</a:t>
              </a:r>
              <a:r>
                <a:rPr lang="en-GB" dirty="0" smtClean="0">
                  <a:latin typeface="Arial" pitchFamily="34" charset="0"/>
                  <a:cs typeface="Arial" pitchFamily="34" charset="0"/>
                </a:rPr>
                <a:t>requency, kHz</a:t>
              </a:r>
              <a:r>
                <a:rPr lang="en-GB" sz="6500" dirty="0" smtClean="0"/>
                <a:t>  </a:t>
              </a:r>
              <a:endParaRPr lang="en-GB" sz="6500" dirty="0"/>
            </a:p>
          </p:txBody>
        </p:sp>
        <p:sp>
          <p:nvSpPr>
            <p:cNvPr id="27" name="Text Box 7"/>
            <p:cNvSpPr txBox="1">
              <a:spLocks noChangeArrowheads="1"/>
            </p:cNvSpPr>
            <p:nvPr/>
          </p:nvSpPr>
          <p:spPr bwMode="auto">
            <a:xfrm>
              <a:off x="2808000" y="5264641"/>
              <a:ext cx="882403" cy="1242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ctr"/>
              <a:r>
                <a:rPr lang="en-US" sz="5200" dirty="0" smtClean="0">
                  <a:latin typeface="Arial" pitchFamily="34" charset="0"/>
                  <a:cs typeface="Arial" pitchFamily="34" charset="0"/>
                </a:rPr>
                <a:t>8</a:t>
              </a:r>
              <a:endParaRPr lang="en-GB" sz="5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5777200" y="19190344"/>
            <a:ext cx="4747075" cy="124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8217" tIns="219109" rIns="438217" bIns="219109">
            <a:spAutoFit/>
          </a:bodyPr>
          <a:lstStyle/>
          <a:p>
            <a:pPr algn="ctr"/>
            <a:r>
              <a:rPr lang="en-US" sz="5200" dirty="0">
                <a:latin typeface="Arial" pitchFamily="34" charset="0"/>
                <a:cs typeface="Arial" pitchFamily="34" charset="0"/>
              </a:rPr>
              <a:t>200 ms</a:t>
            </a:r>
            <a:endParaRPr lang="en-GB" sz="5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9595371" y="2556496"/>
            <a:ext cx="9505056" cy="131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5227" tIns="147614" rIns="295227" bIns="147614">
            <a:spAutoFit/>
          </a:bodyPr>
          <a:lstStyle/>
          <a:p>
            <a:pPr algn="ctr"/>
            <a:r>
              <a:rPr lang="en-US" sz="6600" dirty="0">
                <a:latin typeface="Arial" pitchFamily="34" charset="0"/>
                <a:cs typeface="Arial" pitchFamily="34" charset="0"/>
              </a:rPr>
              <a:t>‘sir</a:t>
            </a:r>
            <a:r>
              <a:rPr lang="en-US" sz="6600" dirty="0" smtClean="0">
                <a:latin typeface="Arial" pitchFamily="34" charset="0"/>
                <a:cs typeface="Arial" pitchFamily="34" charset="0"/>
              </a:rPr>
              <a:t>’, near</a:t>
            </a:r>
            <a:endParaRPr lang="en-GB" sz="6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Group 58"/>
          <p:cNvGrpSpPr/>
          <p:nvPr/>
        </p:nvGrpSpPr>
        <p:grpSpPr>
          <a:xfrm>
            <a:off x="11012740" y="19451462"/>
            <a:ext cx="4061950" cy="1442771"/>
            <a:chOff x="15903536" y="25655648"/>
            <a:chExt cx="5742611" cy="2285601"/>
          </a:xfrm>
        </p:grpSpPr>
        <p:cxnSp>
          <p:nvCxnSpPr>
            <p:cNvPr id="31" name="Straight Arrow Connector 31"/>
            <p:cNvCxnSpPr>
              <a:cxnSpLocks noChangeShapeType="1"/>
            </p:cNvCxnSpPr>
            <p:nvPr/>
          </p:nvCxnSpPr>
          <p:spPr bwMode="auto">
            <a:xfrm>
              <a:off x="19392532" y="26828715"/>
              <a:ext cx="2253615" cy="55"/>
            </a:xfrm>
            <a:prstGeom prst="straightConnector1">
              <a:avLst/>
            </a:prstGeom>
            <a:noFill/>
            <a:ln w="1143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2" name="Text Box 19"/>
            <p:cNvSpPr txBox="1">
              <a:spLocks noChangeArrowheads="1"/>
            </p:cNvSpPr>
            <p:nvPr/>
          </p:nvSpPr>
          <p:spPr bwMode="auto">
            <a:xfrm>
              <a:off x="15903536" y="25655648"/>
              <a:ext cx="4863755" cy="2285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r>
                <a:rPr lang="en-GB" dirty="0">
                  <a:latin typeface="Arial" pitchFamily="34" charset="0"/>
                  <a:cs typeface="Arial" pitchFamily="34" charset="0"/>
                </a:rPr>
                <a:t>time</a:t>
              </a:r>
              <a:r>
                <a:rPr lang="en-GB" sz="6500" dirty="0"/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42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30005" b="5605"/>
          <a:stretch/>
        </p:blipFill>
        <p:spPr>
          <a:xfrm>
            <a:off x="4287600" y="5097600"/>
            <a:ext cx="25471386" cy="133302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30005" b="5605"/>
          <a:stretch/>
        </p:blipFill>
        <p:spPr>
          <a:xfrm>
            <a:off x="4286025" y="5096100"/>
            <a:ext cx="25471386" cy="1333023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816000" y="4788000"/>
            <a:ext cx="25895361" cy="14224050"/>
            <a:chOff x="2016000" y="6588000"/>
            <a:chExt cx="25895361" cy="142240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" t="30005" b="5663"/>
            <a:stretch/>
          </p:blipFill>
          <p:spPr>
            <a:xfrm>
              <a:off x="2487600" y="6896100"/>
              <a:ext cx="25423761" cy="13318331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2016000" y="6588000"/>
              <a:ext cx="396000" cy="13464000"/>
              <a:chOff x="2484000" y="6588000"/>
              <a:chExt cx="396000" cy="13464000"/>
            </a:xfrm>
          </p:grpSpPr>
          <p:cxnSp>
            <p:nvCxnSpPr>
              <p:cNvPr id="4" name="Straight Connector 3"/>
              <p:cNvCxnSpPr/>
              <p:nvPr/>
            </p:nvCxnSpPr>
            <p:spPr>
              <a:xfrm rot="5400000">
                <a:off x="-4248000" y="13320000"/>
                <a:ext cx="13464000" cy="0"/>
              </a:xfrm>
              <a:prstGeom prst="line">
                <a:avLst/>
              </a:prstGeom>
              <a:ln w="889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Group 4"/>
              <p:cNvGrpSpPr/>
              <p:nvPr/>
            </p:nvGrpSpPr>
            <p:grpSpPr>
              <a:xfrm>
                <a:off x="2520000" y="7686000"/>
                <a:ext cx="360000" cy="11000288"/>
                <a:chOff x="2520000" y="7686000"/>
                <a:chExt cx="360000" cy="11000288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2520000" y="10825200"/>
                  <a:ext cx="360000" cy="7861088"/>
                  <a:chOff x="2520000" y="10825200"/>
                  <a:chExt cx="360000" cy="7861088"/>
                </a:xfrm>
              </p:grpSpPr>
              <p:cxnSp>
                <p:nvCxnSpPr>
                  <p:cNvPr id="9" name="Straight Connector 8"/>
                  <p:cNvCxnSpPr/>
                  <p:nvPr/>
                </p:nvCxnSpPr>
                <p:spPr>
                  <a:xfrm>
                    <a:off x="2520000" y="18686288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/>
                  <p:nvPr/>
                </p:nvCxnSpPr>
                <p:spPr>
                  <a:xfrm>
                    <a:off x="2520000" y="17125899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Connector 10"/>
                  <p:cNvCxnSpPr/>
                  <p:nvPr/>
                </p:nvCxnSpPr>
                <p:spPr>
                  <a:xfrm>
                    <a:off x="2520000" y="15552000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/>
                  <p:cNvCxnSpPr/>
                  <p:nvPr/>
                </p:nvCxnSpPr>
                <p:spPr>
                  <a:xfrm>
                    <a:off x="2520000" y="13986000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/>
                  <p:cNvCxnSpPr/>
                  <p:nvPr/>
                </p:nvCxnSpPr>
                <p:spPr>
                  <a:xfrm>
                    <a:off x="2520000" y="12421592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/>
                  <p:cNvCxnSpPr/>
                  <p:nvPr/>
                </p:nvCxnSpPr>
                <p:spPr>
                  <a:xfrm>
                    <a:off x="2520000" y="10825200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" name="Straight Connector 6"/>
                <p:cNvCxnSpPr/>
                <p:nvPr/>
              </p:nvCxnSpPr>
              <p:spPr>
                <a:xfrm>
                  <a:off x="2520000" y="9262800"/>
                  <a:ext cx="360000" cy="0"/>
                </a:xfrm>
                <a:prstGeom prst="line">
                  <a:avLst/>
                </a:prstGeom>
                <a:ln w="889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520000" y="7686000"/>
                  <a:ext cx="360000" cy="0"/>
                </a:xfrm>
                <a:prstGeom prst="line">
                  <a:avLst/>
                </a:prstGeom>
                <a:ln w="889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" name="Group 14"/>
            <p:cNvGrpSpPr/>
            <p:nvPr/>
          </p:nvGrpSpPr>
          <p:grpSpPr>
            <a:xfrm>
              <a:off x="3725999" y="20304000"/>
              <a:ext cx="5293307" cy="508050"/>
              <a:chOff x="3726000" y="19831950"/>
              <a:chExt cx="5086800" cy="37050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3754800" y="20202450"/>
                <a:ext cx="5040000" cy="0"/>
              </a:xfrm>
              <a:prstGeom prst="line">
                <a:avLst/>
              </a:prstGeom>
              <a:ln w="889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5400000">
                <a:off x="8632800" y="20011950"/>
                <a:ext cx="360000" cy="0"/>
              </a:xfrm>
              <a:prstGeom prst="line">
                <a:avLst/>
              </a:prstGeom>
              <a:ln w="889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3546000" y="20013098"/>
                <a:ext cx="360000" cy="0"/>
              </a:xfrm>
              <a:prstGeom prst="line">
                <a:avLst/>
              </a:prstGeom>
              <a:ln w="889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/>
          <p:cNvGrpSpPr/>
          <p:nvPr/>
        </p:nvGrpSpPr>
        <p:grpSpPr>
          <a:xfrm>
            <a:off x="1015016" y="5264641"/>
            <a:ext cx="2675387" cy="10682616"/>
            <a:chOff x="1015016" y="5264641"/>
            <a:chExt cx="2675387" cy="10682616"/>
          </a:xfrm>
        </p:grpSpPr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2808000" y="14704540"/>
              <a:ext cx="882403" cy="1242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ctr"/>
              <a:r>
                <a:rPr lang="en-US" sz="520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GB" sz="5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2808000" y="11605950"/>
              <a:ext cx="882403" cy="1242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ctr"/>
              <a:r>
                <a:rPr lang="en-US" sz="5200" dirty="0">
                  <a:latin typeface="Arial" pitchFamily="34" charset="0"/>
                  <a:cs typeface="Arial" pitchFamily="34" charset="0"/>
                </a:rPr>
                <a:t>4</a:t>
              </a:r>
              <a:endParaRPr lang="en-GB" sz="5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808000" y="8469364"/>
              <a:ext cx="882403" cy="1242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ctr"/>
              <a:r>
                <a:rPr lang="en-US" sz="5200" dirty="0">
                  <a:latin typeface="Arial" pitchFamily="34" charset="0"/>
                  <a:cs typeface="Arial" pitchFamily="34" charset="0"/>
                </a:rPr>
                <a:t>6</a:t>
              </a:r>
              <a:endParaRPr lang="en-GB" sz="5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 rot="16200000">
              <a:off x="-1579733" y="11505923"/>
              <a:ext cx="6632270" cy="1442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ctr"/>
              <a:r>
                <a:rPr lang="en-GB" dirty="0">
                  <a:latin typeface="Arial" pitchFamily="34" charset="0"/>
                  <a:cs typeface="Arial" pitchFamily="34" charset="0"/>
                </a:rPr>
                <a:t>f</a:t>
              </a:r>
              <a:r>
                <a:rPr lang="en-GB" dirty="0" smtClean="0">
                  <a:latin typeface="Arial" pitchFamily="34" charset="0"/>
                  <a:cs typeface="Arial" pitchFamily="34" charset="0"/>
                </a:rPr>
                <a:t>requency, kHz</a:t>
              </a:r>
              <a:r>
                <a:rPr lang="en-GB" sz="6500" dirty="0" smtClean="0"/>
                <a:t>  </a:t>
              </a:r>
              <a:endParaRPr lang="en-GB" sz="6500" dirty="0"/>
            </a:p>
          </p:txBody>
        </p:sp>
        <p:sp>
          <p:nvSpPr>
            <p:cNvPr id="27" name="Text Box 7"/>
            <p:cNvSpPr txBox="1">
              <a:spLocks noChangeArrowheads="1"/>
            </p:cNvSpPr>
            <p:nvPr/>
          </p:nvSpPr>
          <p:spPr bwMode="auto">
            <a:xfrm>
              <a:off x="2808000" y="5264641"/>
              <a:ext cx="882403" cy="1242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ctr"/>
              <a:r>
                <a:rPr lang="en-US" sz="5200" dirty="0" smtClean="0">
                  <a:latin typeface="Arial" pitchFamily="34" charset="0"/>
                  <a:cs typeface="Arial" pitchFamily="34" charset="0"/>
                </a:rPr>
                <a:t>8</a:t>
              </a:r>
              <a:endParaRPr lang="en-GB" sz="5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5777200" y="19190344"/>
            <a:ext cx="4747075" cy="124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8217" tIns="219109" rIns="438217" bIns="219109">
            <a:spAutoFit/>
          </a:bodyPr>
          <a:lstStyle/>
          <a:p>
            <a:pPr algn="ctr"/>
            <a:r>
              <a:rPr lang="en-US" sz="5200" dirty="0">
                <a:latin typeface="Arial" pitchFamily="34" charset="0"/>
                <a:cs typeface="Arial" pitchFamily="34" charset="0"/>
              </a:rPr>
              <a:t>200 ms</a:t>
            </a:r>
            <a:endParaRPr lang="en-GB" sz="5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3816000" y="4788000"/>
            <a:ext cx="7003306" cy="14224050"/>
            <a:chOff x="2016000" y="6588000"/>
            <a:chExt cx="7003306" cy="14224050"/>
          </a:xfrm>
        </p:grpSpPr>
        <p:grpSp>
          <p:nvGrpSpPr>
            <p:cNvPr id="56" name="Group 55"/>
            <p:cNvGrpSpPr/>
            <p:nvPr/>
          </p:nvGrpSpPr>
          <p:grpSpPr>
            <a:xfrm>
              <a:off x="2016000" y="6588000"/>
              <a:ext cx="396000" cy="13464000"/>
              <a:chOff x="2484000" y="6588000"/>
              <a:chExt cx="396000" cy="13464000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5400000">
                <a:off x="-4248000" y="13320000"/>
                <a:ext cx="13464000" cy="0"/>
              </a:xfrm>
              <a:prstGeom prst="line">
                <a:avLst/>
              </a:prstGeom>
              <a:ln w="889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" name="Group 61"/>
              <p:cNvGrpSpPr/>
              <p:nvPr/>
            </p:nvGrpSpPr>
            <p:grpSpPr>
              <a:xfrm>
                <a:off x="2520000" y="7686000"/>
                <a:ext cx="360000" cy="11000288"/>
                <a:chOff x="2520000" y="7686000"/>
                <a:chExt cx="360000" cy="11000288"/>
              </a:xfrm>
            </p:grpSpPr>
            <p:grpSp>
              <p:nvGrpSpPr>
                <p:cNvPr id="63" name="Group 62"/>
                <p:cNvGrpSpPr/>
                <p:nvPr/>
              </p:nvGrpSpPr>
              <p:grpSpPr>
                <a:xfrm>
                  <a:off x="2520000" y="10825200"/>
                  <a:ext cx="360000" cy="7861088"/>
                  <a:chOff x="2520000" y="10825200"/>
                  <a:chExt cx="360000" cy="7861088"/>
                </a:xfrm>
              </p:grpSpPr>
              <p:cxnSp>
                <p:nvCxnSpPr>
                  <p:cNvPr id="66" name="Straight Connector 65"/>
                  <p:cNvCxnSpPr/>
                  <p:nvPr/>
                </p:nvCxnSpPr>
                <p:spPr>
                  <a:xfrm>
                    <a:off x="2520000" y="18686288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2520000" y="17125899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>
                    <a:off x="2520000" y="15552000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2520000" y="13986000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>
                    <a:off x="2520000" y="12421592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>
                    <a:off x="2520000" y="10825200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2520000" y="9262800"/>
                  <a:ext cx="360000" cy="0"/>
                </a:xfrm>
                <a:prstGeom prst="line">
                  <a:avLst/>
                </a:prstGeom>
                <a:ln w="889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2520000" y="7686000"/>
                  <a:ext cx="360000" cy="0"/>
                </a:xfrm>
                <a:prstGeom prst="line">
                  <a:avLst/>
                </a:prstGeom>
                <a:ln w="889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7" name="Group 56"/>
            <p:cNvGrpSpPr/>
            <p:nvPr/>
          </p:nvGrpSpPr>
          <p:grpSpPr>
            <a:xfrm>
              <a:off x="3725999" y="20304000"/>
              <a:ext cx="5293307" cy="508050"/>
              <a:chOff x="3726000" y="19831950"/>
              <a:chExt cx="5086800" cy="370500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3754800" y="20202450"/>
                <a:ext cx="5040000" cy="0"/>
              </a:xfrm>
              <a:prstGeom prst="line">
                <a:avLst/>
              </a:prstGeom>
              <a:ln w="889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5400000">
                <a:off x="8632800" y="20011950"/>
                <a:ext cx="360000" cy="0"/>
              </a:xfrm>
              <a:prstGeom prst="line">
                <a:avLst/>
              </a:prstGeom>
              <a:ln w="889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5400000">
                <a:off x="3546000" y="20013098"/>
                <a:ext cx="360000" cy="0"/>
              </a:xfrm>
              <a:prstGeom prst="line">
                <a:avLst/>
              </a:prstGeom>
              <a:ln w="889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30005" b="5605"/>
          <a:stretch/>
        </p:blipFill>
        <p:spPr>
          <a:xfrm>
            <a:off x="4287600" y="5097600"/>
            <a:ext cx="25471386" cy="13330238"/>
          </a:xfrm>
          <a:prstGeom prst="rect">
            <a:avLst/>
          </a:prstGeom>
        </p:spPr>
      </p:pic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23780947" y="5264640"/>
            <a:ext cx="5256584" cy="2157093"/>
          </a:xfrm>
          <a:prstGeom prst="rect">
            <a:avLst/>
          </a:prstGeom>
        </p:spPr>
        <p:txBody>
          <a:bodyPr/>
          <a:lstStyle/>
          <a:p>
            <a:pPr marL="857250" lvl="0" indent="-857250" defTabSz="3878263" eaLnBrk="0" hangingPunct="0">
              <a:buClr>
                <a:schemeClr val="accent1"/>
              </a:buClr>
              <a:buFont typeface="Arial" pitchFamily="34" charset="0"/>
              <a:buChar char="•"/>
              <a:tabLst>
                <a:tab pos="900000" algn="l"/>
              </a:tabLst>
            </a:pPr>
            <a:r>
              <a:rPr lang="en-GB" sz="6000" kern="0" dirty="0" smtClean="0">
                <a:latin typeface="Arial" charset="0"/>
                <a:cs typeface="Arial" charset="0"/>
              </a:rPr>
              <a:t>near → far,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 </a:t>
            </a:r>
            <a:r>
              <a:rPr lang="en-GB" sz="6000" kern="0" dirty="0" smtClean="0">
                <a:latin typeface="Arial" charset="0"/>
                <a:cs typeface="Arial" charset="0"/>
              </a:rPr>
              <a:t>   adds tails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endParaRPr lang="en-GB" sz="6000" kern="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 smtClean="0">
                <a:latin typeface="Arial" charset="0"/>
                <a:cs typeface="Arial" charset="0"/>
              </a:rPr>
              <a:t>	</a:t>
            </a:r>
          </a:p>
          <a:p>
            <a:pPr marL="598488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defRPr/>
            </a:pPr>
            <a:endParaRPr lang="en-GB" sz="6000" kern="0" dirty="0" smtClean="0">
              <a:latin typeface="Arial" charset="0"/>
              <a:cs typeface="Arial" charset="0"/>
            </a:endParaRPr>
          </a:p>
        </p:txBody>
      </p:sp>
      <p:sp>
        <p:nvSpPr>
          <p:cNvPr id="31" name="Left Arrow 30"/>
          <p:cNvSpPr/>
          <p:nvPr/>
        </p:nvSpPr>
        <p:spPr bwMode="auto">
          <a:xfrm rot="18591588">
            <a:off x="16073219" y="5679179"/>
            <a:ext cx="1944619" cy="1848124"/>
          </a:xfrm>
          <a:prstGeom prst="lef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1603" tIns="30802" rIns="61603" bIns="30802" numCol="1" rtlCol="0" anchor="ctr" anchorCtr="0" compatLnSpc="1">
            <a:prstTxWarp prst="textNoShape">
              <a:avLst/>
            </a:prstTxWarp>
          </a:bodyPr>
          <a:lstStyle/>
          <a:p>
            <a:pPr defTabSz="1989268"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srgbClr val="009900"/>
              </a:solidFill>
              <a:latin typeface="Rdg Vesta" pitchFamily="2" charset="0"/>
            </a:endParaRPr>
          </a:p>
        </p:txBody>
      </p:sp>
      <p:sp>
        <p:nvSpPr>
          <p:cNvPr id="32" name="Left Arrow 31"/>
          <p:cNvSpPr/>
          <p:nvPr/>
        </p:nvSpPr>
        <p:spPr bwMode="auto">
          <a:xfrm rot="17354282">
            <a:off x="20617092" y="7987112"/>
            <a:ext cx="1944619" cy="1848124"/>
          </a:xfrm>
          <a:prstGeom prst="lef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1603" tIns="30802" rIns="61603" bIns="30802" numCol="1" rtlCol="0" anchor="ctr" anchorCtr="0" compatLnSpc="1">
            <a:prstTxWarp prst="textNoShape">
              <a:avLst/>
            </a:prstTxWarp>
          </a:bodyPr>
          <a:lstStyle/>
          <a:p>
            <a:pPr defTabSz="1989268"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srgbClr val="009900"/>
              </a:solidFill>
              <a:latin typeface="Rdg Vesta" pitchFamily="2" charset="0"/>
            </a:endParaRPr>
          </a:p>
        </p:txBody>
      </p:sp>
      <p:sp>
        <p:nvSpPr>
          <p:cNvPr id="34" name="Left Arrow 33"/>
          <p:cNvSpPr/>
          <p:nvPr/>
        </p:nvSpPr>
        <p:spPr bwMode="auto">
          <a:xfrm rot="16728063">
            <a:off x="24374980" y="12364185"/>
            <a:ext cx="1944619" cy="1848124"/>
          </a:xfrm>
          <a:prstGeom prst="lef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1603" tIns="30802" rIns="61603" bIns="30802" numCol="1" rtlCol="0" anchor="ctr" anchorCtr="0" compatLnSpc="1">
            <a:prstTxWarp prst="textNoShape">
              <a:avLst/>
            </a:prstTxWarp>
          </a:bodyPr>
          <a:lstStyle/>
          <a:p>
            <a:pPr defTabSz="1989268"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srgbClr val="009900"/>
              </a:solidFill>
              <a:latin typeface="Rdg Vesta" pitchFamily="2" charset="0"/>
            </a:endParaRPr>
          </a:p>
        </p:txBody>
      </p:sp>
      <p:grpSp>
        <p:nvGrpSpPr>
          <p:cNvPr id="55" name="Group 58"/>
          <p:cNvGrpSpPr/>
          <p:nvPr/>
        </p:nvGrpSpPr>
        <p:grpSpPr>
          <a:xfrm>
            <a:off x="11012740" y="19451462"/>
            <a:ext cx="4061950" cy="1442771"/>
            <a:chOff x="15903536" y="25655648"/>
            <a:chExt cx="5742611" cy="2285601"/>
          </a:xfrm>
        </p:grpSpPr>
        <p:cxnSp>
          <p:nvCxnSpPr>
            <p:cNvPr id="75" name="Straight Arrow Connector 31"/>
            <p:cNvCxnSpPr>
              <a:cxnSpLocks noChangeShapeType="1"/>
            </p:cNvCxnSpPr>
            <p:nvPr/>
          </p:nvCxnSpPr>
          <p:spPr bwMode="auto">
            <a:xfrm>
              <a:off x="19392532" y="26828715"/>
              <a:ext cx="2253615" cy="55"/>
            </a:xfrm>
            <a:prstGeom prst="straightConnector1">
              <a:avLst/>
            </a:prstGeom>
            <a:noFill/>
            <a:ln w="1143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76" name="Text Box 19"/>
            <p:cNvSpPr txBox="1">
              <a:spLocks noChangeArrowheads="1"/>
            </p:cNvSpPr>
            <p:nvPr/>
          </p:nvSpPr>
          <p:spPr bwMode="auto">
            <a:xfrm>
              <a:off x="15903536" y="25655648"/>
              <a:ext cx="4863755" cy="2285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r>
                <a:rPr lang="en-GB" dirty="0">
                  <a:latin typeface="Arial" pitchFamily="34" charset="0"/>
                  <a:cs typeface="Arial" pitchFamily="34" charset="0"/>
                </a:rPr>
                <a:t>time</a:t>
              </a:r>
              <a:r>
                <a:rPr lang="en-GB" sz="6500" dirty="0"/>
                <a:t>  </a:t>
              </a:r>
            </a:p>
          </p:txBody>
        </p:sp>
      </p:grpSp>
      <p:pic>
        <p:nvPicPr>
          <p:cNvPr id="77" name="sirimwnocnog.00.31p5d5.31p5d5.wav">
            <a:hlinkClick r:id="" action="ppaction://media"/>
          </p:cNvPr>
          <p:cNvPicPr>
            <a:picLocks noRot="1" noChangeAspect="1"/>
          </p:cNvPicPr>
          <p:nvPr>
            <a:wavAudioFile r:embed="rId1" name="sirimwnocnog.00.31p5d5.31p5d5.wav"/>
          </p:nvPr>
        </p:nvPicPr>
        <p:blipFill>
          <a:blip r:embed="rId7"/>
          <a:stretch>
            <a:fillRect/>
          </a:stretch>
        </p:blipFill>
        <p:spPr>
          <a:xfrm>
            <a:off x="24847223" y="4095968"/>
            <a:ext cx="1000132" cy="1000132"/>
          </a:xfrm>
          <a:prstGeom prst="rect">
            <a:avLst/>
          </a:prstGeom>
        </p:spPr>
      </p:pic>
      <p:pic>
        <p:nvPicPr>
          <p:cNvPr id="78" name="sirimwnocnog.00.31p5d5.1000d5.wav">
            <a:hlinkClick r:id="" action="ppaction://media"/>
          </p:cNvPr>
          <p:cNvPicPr>
            <a:picLocks noRot="1" noChangeAspect="1"/>
          </p:cNvPicPr>
          <p:nvPr>
            <a:wavAudioFile r:embed="rId2" name="sirimwnocnog.00.31p5d5.1000d5.wav"/>
          </p:nvPr>
        </p:nvPicPr>
        <p:blipFill>
          <a:blip r:embed="rId7"/>
          <a:stretch>
            <a:fillRect/>
          </a:stretch>
        </p:blipFill>
        <p:spPr>
          <a:xfrm>
            <a:off x="27427323" y="4095968"/>
            <a:ext cx="999744" cy="99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30005" b="5605"/>
          <a:stretch/>
        </p:blipFill>
        <p:spPr>
          <a:xfrm>
            <a:off x="4287600" y="5097600"/>
            <a:ext cx="25471386" cy="1333023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29821" b="5583"/>
          <a:stretch/>
        </p:blipFill>
        <p:spPr>
          <a:xfrm>
            <a:off x="4286025" y="5058000"/>
            <a:ext cx="25471386" cy="13373100"/>
          </a:xfrm>
          <a:prstGeom prst="rect">
            <a:avLst/>
          </a:prstGeom>
        </p:spPr>
      </p:pic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5777200" y="19190344"/>
            <a:ext cx="4747075" cy="124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8217" tIns="219109" rIns="438217" bIns="219109">
            <a:spAutoFit/>
          </a:bodyPr>
          <a:lstStyle/>
          <a:p>
            <a:pPr algn="ctr"/>
            <a:r>
              <a:rPr lang="en-US" sz="5200" dirty="0">
                <a:latin typeface="Arial" pitchFamily="34" charset="0"/>
                <a:cs typeface="Arial" pitchFamily="34" charset="0"/>
              </a:rPr>
              <a:t>200 ms</a:t>
            </a:r>
            <a:endParaRPr lang="en-GB" sz="5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23780947" y="5264640"/>
            <a:ext cx="5688632" cy="2157093"/>
          </a:xfrm>
          <a:prstGeom prst="rect">
            <a:avLst/>
          </a:prstGeom>
        </p:spPr>
        <p:txBody>
          <a:bodyPr/>
          <a:lstStyle/>
          <a:p>
            <a:pPr marL="857250" lvl="0" indent="-857250" defTabSz="3878263" eaLnBrk="0" hangingPunct="0">
              <a:buClr>
                <a:schemeClr val="accent1"/>
              </a:buClr>
              <a:buFont typeface="Arial" pitchFamily="34" charset="0"/>
              <a:buChar char="•"/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f</a:t>
            </a:r>
            <a:r>
              <a:rPr lang="en-GB" sz="6000" kern="0" dirty="0" smtClean="0">
                <a:latin typeface="Arial" charset="0"/>
                <a:cs typeface="Arial" charset="0"/>
              </a:rPr>
              <a:t>ar → gated,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 </a:t>
            </a:r>
            <a:r>
              <a:rPr lang="en-GB" sz="6000" kern="0" dirty="0" smtClean="0">
                <a:latin typeface="Arial" charset="0"/>
                <a:cs typeface="Arial" charset="0"/>
              </a:rPr>
              <a:t>   cuts tails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endParaRPr lang="en-GB" sz="6000" kern="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 smtClean="0">
                <a:latin typeface="Arial" charset="0"/>
                <a:cs typeface="Arial" charset="0"/>
              </a:rPr>
              <a:t>	</a:t>
            </a:r>
          </a:p>
          <a:p>
            <a:pPr marL="598488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defRPr/>
            </a:pPr>
            <a:endParaRPr lang="en-GB" sz="6000" kern="0" dirty="0" smtClean="0">
              <a:latin typeface="Arial" charset="0"/>
              <a:cs typeface="Arial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015016" y="5264641"/>
            <a:ext cx="2675387" cy="10682616"/>
            <a:chOff x="1015016" y="5264641"/>
            <a:chExt cx="2675387" cy="10682616"/>
          </a:xfrm>
        </p:grpSpPr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2808000" y="14704540"/>
              <a:ext cx="882403" cy="1242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ctr"/>
              <a:r>
                <a:rPr lang="en-US" sz="520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GB" sz="5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2808000" y="11605950"/>
              <a:ext cx="882403" cy="1242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ctr"/>
              <a:r>
                <a:rPr lang="en-US" sz="5200" dirty="0">
                  <a:latin typeface="Arial" pitchFamily="34" charset="0"/>
                  <a:cs typeface="Arial" pitchFamily="34" charset="0"/>
                </a:rPr>
                <a:t>4</a:t>
              </a:r>
              <a:endParaRPr lang="en-GB" sz="5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808000" y="8469364"/>
              <a:ext cx="882403" cy="1242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ctr"/>
              <a:r>
                <a:rPr lang="en-US" sz="5200" dirty="0">
                  <a:latin typeface="Arial" pitchFamily="34" charset="0"/>
                  <a:cs typeface="Arial" pitchFamily="34" charset="0"/>
                </a:rPr>
                <a:t>6</a:t>
              </a:r>
              <a:endParaRPr lang="en-GB" sz="5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 rot="16200000">
              <a:off x="-1579733" y="11505923"/>
              <a:ext cx="6632270" cy="1442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ctr"/>
              <a:r>
                <a:rPr lang="en-GB" dirty="0">
                  <a:latin typeface="Arial" pitchFamily="34" charset="0"/>
                  <a:cs typeface="Arial" pitchFamily="34" charset="0"/>
                </a:rPr>
                <a:t>f</a:t>
              </a:r>
              <a:r>
                <a:rPr lang="en-GB" dirty="0" smtClean="0">
                  <a:latin typeface="Arial" pitchFamily="34" charset="0"/>
                  <a:cs typeface="Arial" pitchFamily="34" charset="0"/>
                </a:rPr>
                <a:t>requency, kHz</a:t>
              </a:r>
              <a:r>
                <a:rPr lang="en-GB" sz="6500" dirty="0" smtClean="0"/>
                <a:t>  </a:t>
              </a:r>
              <a:endParaRPr lang="en-GB" sz="6500" dirty="0"/>
            </a:p>
          </p:txBody>
        </p:sp>
        <p:sp>
          <p:nvSpPr>
            <p:cNvPr id="27" name="Text Box 7"/>
            <p:cNvSpPr txBox="1">
              <a:spLocks noChangeArrowheads="1"/>
            </p:cNvSpPr>
            <p:nvPr/>
          </p:nvSpPr>
          <p:spPr bwMode="auto">
            <a:xfrm>
              <a:off x="2808000" y="5264641"/>
              <a:ext cx="882403" cy="1242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ctr"/>
              <a:r>
                <a:rPr lang="en-US" sz="5200" dirty="0" smtClean="0">
                  <a:latin typeface="Arial" pitchFamily="34" charset="0"/>
                  <a:cs typeface="Arial" pitchFamily="34" charset="0"/>
                </a:rPr>
                <a:t>8</a:t>
              </a:r>
              <a:endParaRPr lang="en-GB" sz="5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16000" y="4788000"/>
            <a:ext cx="7003306" cy="14224050"/>
            <a:chOff x="2016000" y="6588000"/>
            <a:chExt cx="7003306" cy="14224050"/>
          </a:xfrm>
        </p:grpSpPr>
        <p:grpSp>
          <p:nvGrpSpPr>
            <p:cNvPr id="4" name="Group 3"/>
            <p:cNvGrpSpPr/>
            <p:nvPr/>
          </p:nvGrpSpPr>
          <p:grpSpPr>
            <a:xfrm>
              <a:off x="2016000" y="6588000"/>
              <a:ext cx="396000" cy="13464000"/>
              <a:chOff x="2484000" y="6588000"/>
              <a:chExt cx="396000" cy="13464000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520000" y="7686000"/>
                <a:ext cx="360000" cy="11000288"/>
                <a:chOff x="2520000" y="7686000"/>
                <a:chExt cx="360000" cy="11000288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2520000" y="10825200"/>
                  <a:ext cx="360000" cy="7861088"/>
                  <a:chOff x="2520000" y="10825200"/>
                  <a:chExt cx="360000" cy="7861088"/>
                </a:xfrm>
              </p:grpSpPr>
              <p:cxnSp>
                <p:nvCxnSpPr>
                  <p:cNvPr id="10" name="Straight Connector 9"/>
                  <p:cNvCxnSpPr/>
                  <p:nvPr/>
                </p:nvCxnSpPr>
                <p:spPr>
                  <a:xfrm>
                    <a:off x="2520000" y="18686288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Connector 10"/>
                  <p:cNvCxnSpPr/>
                  <p:nvPr/>
                </p:nvCxnSpPr>
                <p:spPr>
                  <a:xfrm>
                    <a:off x="2520000" y="17125899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/>
                  <p:cNvCxnSpPr/>
                  <p:nvPr/>
                </p:nvCxnSpPr>
                <p:spPr>
                  <a:xfrm>
                    <a:off x="2520000" y="15552000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/>
                  <p:cNvCxnSpPr/>
                  <p:nvPr/>
                </p:nvCxnSpPr>
                <p:spPr>
                  <a:xfrm>
                    <a:off x="2520000" y="13986000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/>
                  <p:cNvCxnSpPr/>
                  <p:nvPr/>
                </p:nvCxnSpPr>
                <p:spPr>
                  <a:xfrm>
                    <a:off x="2520000" y="12421592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/>
                  <p:nvPr/>
                </p:nvCxnSpPr>
                <p:spPr>
                  <a:xfrm>
                    <a:off x="2520000" y="10825200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520000" y="9262800"/>
                  <a:ext cx="360000" cy="0"/>
                </a:xfrm>
                <a:prstGeom prst="line">
                  <a:avLst/>
                </a:prstGeom>
                <a:ln w="889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2520000" y="7686000"/>
                  <a:ext cx="360000" cy="0"/>
                </a:xfrm>
                <a:prstGeom prst="line">
                  <a:avLst/>
                </a:prstGeom>
                <a:ln w="889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" name="Straight Connector 4"/>
              <p:cNvCxnSpPr/>
              <p:nvPr/>
            </p:nvCxnSpPr>
            <p:spPr>
              <a:xfrm rot="5400000">
                <a:off x="-4248000" y="13320000"/>
                <a:ext cx="13464000" cy="0"/>
              </a:xfrm>
              <a:prstGeom prst="line">
                <a:avLst/>
              </a:prstGeom>
              <a:ln w="889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/>
            <p:cNvGrpSpPr/>
            <p:nvPr/>
          </p:nvGrpSpPr>
          <p:grpSpPr>
            <a:xfrm>
              <a:off x="3725999" y="20304000"/>
              <a:ext cx="5293307" cy="508050"/>
              <a:chOff x="3726000" y="19831950"/>
              <a:chExt cx="5086800" cy="370500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3754800" y="20202450"/>
                <a:ext cx="5040000" cy="0"/>
              </a:xfrm>
              <a:prstGeom prst="line">
                <a:avLst/>
              </a:prstGeom>
              <a:ln w="889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8632800" y="20011950"/>
                <a:ext cx="360000" cy="0"/>
              </a:xfrm>
              <a:prstGeom prst="line">
                <a:avLst/>
              </a:prstGeom>
              <a:ln w="889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3546000" y="20013098"/>
                <a:ext cx="360000" cy="0"/>
              </a:xfrm>
              <a:prstGeom prst="line">
                <a:avLst/>
              </a:prstGeom>
              <a:ln w="889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 58"/>
          <p:cNvGrpSpPr/>
          <p:nvPr/>
        </p:nvGrpSpPr>
        <p:grpSpPr>
          <a:xfrm>
            <a:off x="11012740" y="19451462"/>
            <a:ext cx="4061950" cy="1442771"/>
            <a:chOff x="15903536" y="25655648"/>
            <a:chExt cx="5742611" cy="2285601"/>
          </a:xfrm>
        </p:grpSpPr>
        <p:cxnSp>
          <p:nvCxnSpPr>
            <p:cNvPr id="36" name="Straight Arrow Connector 31"/>
            <p:cNvCxnSpPr>
              <a:cxnSpLocks noChangeShapeType="1"/>
            </p:cNvCxnSpPr>
            <p:nvPr/>
          </p:nvCxnSpPr>
          <p:spPr bwMode="auto">
            <a:xfrm>
              <a:off x="19392532" y="26828715"/>
              <a:ext cx="2253615" cy="55"/>
            </a:xfrm>
            <a:prstGeom prst="straightConnector1">
              <a:avLst/>
            </a:prstGeom>
            <a:noFill/>
            <a:ln w="1143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7" name="Text Box 19"/>
            <p:cNvSpPr txBox="1">
              <a:spLocks noChangeArrowheads="1"/>
            </p:cNvSpPr>
            <p:nvPr/>
          </p:nvSpPr>
          <p:spPr bwMode="auto">
            <a:xfrm>
              <a:off x="15903536" y="25655648"/>
              <a:ext cx="4863755" cy="2285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r>
                <a:rPr lang="en-GB" dirty="0">
                  <a:latin typeface="Arial" pitchFamily="34" charset="0"/>
                  <a:cs typeface="Arial" pitchFamily="34" charset="0"/>
                </a:rPr>
                <a:t>time</a:t>
              </a:r>
              <a:r>
                <a:rPr lang="en-GB" sz="6500" dirty="0"/>
                <a:t>  </a:t>
              </a:r>
            </a:p>
          </p:txBody>
        </p:sp>
      </p:grpSp>
      <p:pic>
        <p:nvPicPr>
          <p:cNvPr id="38" name="sirimwnocnog.00.31p5d5.1000d5.wav">
            <a:hlinkClick r:id="" action="ppaction://media"/>
          </p:cNvPr>
          <p:cNvPicPr>
            <a:picLocks noRot="1" noChangeAspect="1"/>
          </p:cNvPicPr>
          <p:nvPr>
            <a:wavAudioFile r:embed="rId1" name="sirimwnocnog.00.31p5d5.1000d5.wav"/>
          </p:nvPr>
        </p:nvPicPr>
        <p:blipFill>
          <a:blip r:embed="rId7"/>
          <a:stretch>
            <a:fillRect/>
          </a:stretch>
        </p:blipFill>
        <p:spPr>
          <a:xfrm>
            <a:off x="24712679" y="4288128"/>
            <a:ext cx="999744" cy="999744"/>
          </a:xfrm>
          <a:prstGeom prst="rect">
            <a:avLst/>
          </a:prstGeom>
        </p:spPr>
      </p:pic>
      <p:pic>
        <p:nvPicPr>
          <p:cNvPr id="39" name="sirimwnocg.00.31p5d5.1000d5.wav">
            <a:hlinkClick r:id="" action="ppaction://media"/>
          </p:cNvPr>
          <p:cNvPicPr>
            <a:picLocks noRot="1" noChangeAspect="1"/>
          </p:cNvPicPr>
          <p:nvPr>
            <a:wavAudioFile r:embed="rId2" name="sirimwnocg.00.31p5d5.1000d5.wav"/>
          </p:nvPr>
        </p:nvPicPr>
        <p:blipFill>
          <a:blip r:embed="rId7"/>
          <a:stretch>
            <a:fillRect/>
          </a:stretch>
        </p:blipFill>
        <p:spPr>
          <a:xfrm>
            <a:off x="27284253" y="4288128"/>
            <a:ext cx="999744" cy="99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7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9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9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75081" y="1191369"/>
            <a:ext cx="12594016" cy="6565765"/>
            <a:chOff x="3575081" y="1191369"/>
            <a:chExt cx="12594016" cy="656576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" t="8564" r="-140" b="6602"/>
            <a:stretch/>
          </p:blipFill>
          <p:spPr bwMode="auto">
            <a:xfrm>
              <a:off x="3575081" y="1191369"/>
              <a:ext cx="12594016" cy="6565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9925200" y="2263061"/>
              <a:ext cx="424800" cy="5404938"/>
              <a:chOff x="9925200" y="2263061"/>
              <a:chExt cx="424800" cy="5404938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9925200" y="2279664"/>
                <a:ext cx="424800" cy="5388335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10123200" y="2263061"/>
                <a:ext cx="0" cy="273739"/>
              </a:xfrm>
              <a:prstGeom prst="line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 w="857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/>
            <p:cNvGrpSpPr/>
            <p:nvPr/>
          </p:nvGrpSpPr>
          <p:grpSpPr>
            <a:xfrm>
              <a:off x="9410400" y="6378693"/>
              <a:ext cx="424582" cy="1289307"/>
              <a:chOff x="9410400" y="6378693"/>
              <a:chExt cx="424582" cy="1289307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9410400" y="6444000"/>
                <a:ext cx="424582" cy="122400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tx1">
                    <a:lumMod val="50000"/>
                    <a:lumOff val="5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9619200" y="6378693"/>
                <a:ext cx="0" cy="79200"/>
              </a:xfrm>
              <a:prstGeom prst="line">
                <a:avLst/>
              </a:prstGeom>
              <a:ln w="857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/>
            <p:cNvGrpSpPr/>
            <p:nvPr/>
          </p:nvGrpSpPr>
          <p:grpSpPr>
            <a:xfrm>
              <a:off x="11710800" y="1458000"/>
              <a:ext cx="424800" cy="6210000"/>
              <a:chOff x="11710800" y="1458000"/>
              <a:chExt cx="424800" cy="62100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1710800" y="1476000"/>
                <a:ext cx="424800" cy="619200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11905200" y="1458000"/>
                <a:ext cx="0" cy="180000"/>
              </a:xfrm>
              <a:prstGeom prst="line">
                <a:avLst/>
              </a:prstGeom>
              <a:ln w="857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11196000" y="5947200"/>
              <a:ext cx="424582" cy="1717200"/>
              <a:chOff x="11196000" y="5947200"/>
              <a:chExt cx="424582" cy="171720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1196000" y="6044400"/>
                <a:ext cx="424582" cy="162000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tx1">
                    <a:lumMod val="50000"/>
                    <a:lumOff val="5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11408400" y="5947200"/>
                <a:ext cx="0" cy="126000"/>
              </a:xfrm>
              <a:prstGeom prst="line">
                <a:avLst/>
              </a:prstGeom>
              <a:ln w="857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13507200" y="3614400"/>
              <a:ext cx="424800" cy="4053600"/>
              <a:chOff x="13507200" y="3614400"/>
              <a:chExt cx="424800" cy="405360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3507200" y="3924000"/>
                <a:ext cx="424800" cy="374400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13716000" y="3614400"/>
                <a:ext cx="0" cy="558000"/>
              </a:xfrm>
              <a:prstGeom prst="line">
                <a:avLst/>
              </a:prstGeom>
              <a:ln w="857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12992400" y="6462000"/>
              <a:ext cx="424582" cy="1206000"/>
              <a:chOff x="12992400" y="6462000"/>
              <a:chExt cx="424582" cy="12060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992400" y="6552000"/>
                <a:ext cx="424582" cy="111600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tx1">
                    <a:lumMod val="50000"/>
                    <a:lumOff val="5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13197600" y="6462000"/>
                <a:ext cx="0" cy="100800"/>
              </a:xfrm>
              <a:prstGeom prst="line">
                <a:avLst/>
              </a:prstGeom>
              <a:ln w="857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/>
          <p:cNvGrpSpPr/>
          <p:nvPr/>
        </p:nvGrpSpPr>
        <p:grpSpPr>
          <a:xfrm>
            <a:off x="3636000" y="19264145"/>
            <a:ext cx="12716914" cy="2012318"/>
            <a:chOff x="3636000" y="19264145"/>
            <a:chExt cx="12716914" cy="2012318"/>
          </a:xfrm>
        </p:grpSpPr>
        <p:sp>
          <p:nvSpPr>
            <p:cNvPr id="23" name="TextBox 22"/>
            <p:cNvSpPr txBox="1"/>
            <p:nvPr/>
          </p:nvSpPr>
          <p:spPr>
            <a:xfrm>
              <a:off x="3636000" y="19264145"/>
              <a:ext cx="1725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near</a:t>
              </a:r>
              <a:endParaRPr lang="en-GB" sz="6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64009" y="19264145"/>
              <a:ext cx="10823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far</a:t>
              </a:r>
              <a:endParaRPr lang="en-GB" sz="6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092000" y="19264145"/>
              <a:ext cx="18966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none</a:t>
              </a:r>
              <a:endParaRPr lang="en-GB" sz="6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899927" y="19264145"/>
              <a:ext cx="18966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none</a:t>
              </a:r>
              <a:endParaRPr lang="en-GB" sz="6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831395" y="19264145"/>
              <a:ext cx="1725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near</a:t>
              </a:r>
              <a:endParaRPr lang="en-GB" sz="6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895328" y="19264145"/>
              <a:ext cx="108234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>
                  <a:latin typeface="Arial" pitchFamily="34" charset="0"/>
                  <a:cs typeface="Arial" pitchFamily="34" charset="0"/>
                </a:rPr>
                <a:t>f</a:t>
              </a:r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ar</a:t>
              </a:r>
              <a:endParaRPr lang="en-GB" sz="6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328000" y="19264145"/>
              <a:ext cx="202491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noise</a:t>
              </a:r>
              <a:endParaRPr lang="en-GB" sz="6000"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5436000" y="20260800"/>
              <a:ext cx="3333232" cy="1015663"/>
              <a:chOff x="4176000" y="8717485"/>
              <a:chExt cx="3333232" cy="1015663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4176000" y="8717485"/>
                <a:ext cx="2664512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6000" dirty="0" smtClean="0">
                    <a:latin typeface="Arial" pitchFamily="34" charset="0"/>
                    <a:cs typeface="Arial" pitchFamily="34" charset="0"/>
                  </a:rPr>
                  <a:t>context</a:t>
                </a:r>
                <a:endParaRPr lang="en-GB" sz="6000" dirty="0"/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>
                <a:off x="6861232" y="9225316"/>
                <a:ext cx="648000" cy="0"/>
              </a:xfrm>
              <a:prstGeom prst="straightConnector1">
                <a:avLst/>
              </a:prstGeom>
              <a:ln w="889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Rectangle 32"/>
          <p:cNvSpPr/>
          <p:nvPr/>
        </p:nvSpPr>
        <p:spPr>
          <a:xfrm>
            <a:off x="14328001" y="14731999"/>
            <a:ext cx="2133694" cy="550914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4" name="Group 33"/>
          <p:cNvGrpSpPr/>
          <p:nvPr/>
        </p:nvGrpSpPr>
        <p:grpSpPr>
          <a:xfrm>
            <a:off x="3564000" y="7719442"/>
            <a:ext cx="12788914" cy="2013706"/>
            <a:chOff x="3564000" y="7719442"/>
            <a:chExt cx="12788914" cy="2013706"/>
          </a:xfrm>
        </p:grpSpPr>
        <p:sp>
          <p:nvSpPr>
            <p:cNvPr id="35" name="TextBox 34"/>
            <p:cNvSpPr txBox="1"/>
            <p:nvPr/>
          </p:nvSpPr>
          <p:spPr>
            <a:xfrm>
              <a:off x="3564000" y="7719442"/>
              <a:ext cx="1725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near</a:t>
              </a:r>
              <a:endParaRPr lang="en-GB" sz="6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796000" y="7719442"/>
              <a:ext cx="10823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far</a:t>
              </a:r>
              <a:endParaRPr lang="en-GB" sz="6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092000" y="7719442"/>
              <a:ext cx="18966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none</a:t>
              </a:r>
              <a:endParaRPr lang="en-GB" sz="6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99927" y="7719442"/>
              <a:ext cx="18966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none</a:t>
              </a:r>
              <a:endParaRPr lang="en-GB" sz="6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872000" y="7719442"/>
              <a:ext cx="1725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near</a:t>
              </a:r>
              <a:endParaRPr lang="en-GB" sz="6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2895328" y="7719442"/>
              <a:ext cx="108234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>
                  <a:latin typeface="Arial" pitchFamily="34" charset="0"/>
                  <a:cs typeface="Arial" pitchFamily="34" charset="0"/>
                </a:rPr>
                <a:t>f</a:t>
              </a:r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ar</a:t>
              </a:r>
              <a:endParaRPr lang="en-GB" sz="6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4328000" y="7719442"/>
              <a:ext cx="202491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noise</a:t>
              </a:r>
              <a:endParaRPr lang="en-GB" sz="6000" dirty="0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5436000" y="8717485"/>
              <a:ext cx="3333232" cy="1015663"/>
              <a:chOff x="4176000" y="8717485"/>
              <a:chExt cx="3333232" cy="1015663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4176000" y="8717485"/>
                <a:ext cx="2664512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6000" dirty="0" smtClean="0">
                    <a:latin typeface="Arial" pitchFamily="34" charset="0"/>
                    <a:cs typeface="Arial" pitchFamily="34" charset="0"/>
                  </a:rPr>
                  <a:t>context</a:t>
                </a:r>
                <a:endParaRPr lang="en-GB" sz="6000" dirty="0"/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6861232" y="9225316"/>
                <a:ext cx="648000" cy="0"/>
              </a:xfrm>
              <a:prstGeom prst="straightConnector1">
                <a:avLst/>
              </a:prstGeom>
              <a:ln w="889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Rectangle 44"/>
          <p:cNvSpPr/>
          <p:nvPr/>
        </p:nvSpPr>
        <p:spPr>
          <a:xfrm>
            <a:off x="14364000" y="3383999"/>
            <a:ext cx="1999981" cy="5448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Group 45"/>
          <p:cNvGrpSpPr/>
          <p:nvPr/>
        </p:nvGrpSpPr>
        <p:grpSpPr>
          <a:xfrm>
            <a:off x="2735998" y="11772000"/>
            <a:ext cx="648668" cy="4507663"/>
            <a:chOff x="3132000" y="10925055"/>
            <a:chExt cx="648668" cy="4507663"/>
          </a:xfrm>
        </p:grpSpPr>
        <p:sp>
          <p:nvSpPr>
            <p:cNvPr id="47" name="TextBox 46"/>
            <p:cNvSpPr txBox="1"/>
            <p:nvPr/>
          </p:nvSpPr>
          <p:spPr>
            <a:xfrm>
              <a:off x="3168000" y="10925055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6</a:t>
              </a:r>
              <a:endParaRPr lang="en-GB" sz="60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132000" y="14417055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en-GB" sz="60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735998" y="2160000"/>
            <a:ext cx="1048803" cy="5269387"/>
            <a:chOff x="3225714" y="2335928"/>
            <a:chExt cx="612669" cy="3593371"/>
          </a:xfrm>
        </p:grpSpPr>
        <p:sp>
          <p:nvSpPr>
            <p:cNvPr id="50" name="TextBox 49"/>
            <p:cNvSpPr txBox="1"/>
            <p:nvPr/>
          </p:nvSpPr>
          <p:spPr>
            <a:xfrm>
              <a:off x="3225715" y="4913636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latin typeface="Arial" pitchFamily="34" charset="0"/>
                  <a:cs typeface="Arial" pitchFamily="34" charset="0"/>
                </a:rPr>
                <a:t>2</a:t>
              </a:r>
              <a:endParaRPr lang="en-GB" sz="60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225714" y="4054400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latin typeface="Arial" pitchFamily="34" charset="0"/>
                  <a:cs typeface="Arial" pitchFamily="34" charset="0"/>
                </a:rPr>
                <a:t>4</a:t>
              </a:r>
              <a:endParaRPr lang="en-GB" sz="60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225714" y="3170614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6</a:t>
              </a:r>
              <a:endParaRPr lang="en-GB" sz="60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225715" y="2335928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latin typeface="Arial" pitchFamily="34" charset="0"/>
                  <a:cs typeface="Arial" pitchFamily="34" charset="0"/>
                </a:rPr>
                <a:t>8</a:t>
              </a:r>
              <a:endParaRPr lang="en-GB" sz="6000" dirty="0"/>
            </a:p>
          </p:txBody>
        </p:sp>
      </p:grpSp>
      <p:sp>
        <p:nvSpPr>
          <p:cNvPr id="54" name="TextBox 53"/>
          <p:cNvSpPr txBox="1"/>
          <p:nvPr/>
        </p:nvSpPr>
        <p:spPr>
          <a:xfrm rot="16200000">
            <a:off x="-2030454" y="3790867"/>
            <a:ext cx="67142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latin typeface="Arial" pitchFamily="34" charset="0"/>
                <a:cs typeface="Arial" pitchFamily="34" charset="0"/>
              </a:rPr>
              <a:t>c</a:t>
            </a:r>
            <a:r>
              <a:rPr lang="en-GB" sz="6000" dirty="0" smtClean="0">
                <a:latin typeface="Arial" pitchFamily="34" charset="0"/>
                <a:cs typeface="Arial" pitchFamily="34" charset="0"/>
              </a:rPr>
              <a:t>ategory boundary,</a:t>
            </a:r>
          </a:p>
          <a:p>
            <a:pPr algn="ctr"/>
            <a:r>
              <a:rPr lang="en-GB" sz="6000" dirty="0" smtClean="0">
                <a:latin typeface="Arial" pitchFamily="34" charset="0"/>
                <a:cs typeface="Arial" pitchFamily="34" charset="0"/>
              </a:rPr>
              <a:t>step</a:t>
            </a:r>
            <a:endParaRPr lang="en-GB" sz="6000" dirty="0"/>
          </a:p>
        </p:txBody>
      </p:sp>
      <p:sp>
        <p:nvSpPr>
          <p:cNvPr id="55" name="TextBox 54"/>
          <p:cNvSpPr txBox="1"/>
          <p:nvPr/>
        </p:nvSpPr>
        <p:spPr>
          <a:xfrm rot="16200000">
            <a:off x="-2762353" y="13525284"/>
            <a:ext cx="81780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>
                <a:latin typeface="Arial" pitchFamily="34" charset="0"/>
                <a:cs typeface="Arial" pitchFamily="34" charset="0"/>
              </a:rPr>
              <a:t>test far minus test near,</a:t>
            </a:r>
          </a:p>
          <a:p>
            <a:pPr algn="ctr"/>
            <a:r>
              <a:rPr lang="en-GB" sz="6000" dirty="0" smtClean="0">
                <a:latin typeface="Arial" pitchFamily="34" charset="0"/>
                <a:cs typeface="Arial" pitchFamily="34" charset="0"/>
              </a:rPr>
              <a:t>steps</a:t>
            </a:r>
            <a:endParaRPr lang="en-GB" sz="6000" dirty="0"/>
          </a:p>
        </p:txBody>
      </p:sp>
      <p:sp>
        <p:nvSpPr>
          <p:cNvPr id="56" name="Rectangle 3"/>
          <p:cNvSpPr txBox="1">
            <a:spLocks noChangeArrowheads="1"/>
          </p:cNvSpPr>
          <p:nvPr/>
        </p:nvSpPr>
        <p:spPr>
          <a:xfrm>
            <a:off x="17349787" y="3784390"/>
            <a:ext cx="13847984" cy="10261810"/>
          </a:xfrm>
          <a:prstGeom prst="rect">
            <a:avLst/>
          </a:prstGeom>
        </p:spPr>
        <p:txBody>
          <a:bodyPr/>
          <a:lstStyle/>
          <a:p>
            <a:pPr marL="857250" indent="-857250" defTabSz="3878263" eaLnBrk="0" hangingPunct="0">
              <a:buClr>
                <a:schemeClr val="accent1"/>
              </a:buClr>
              <a:buFont typeface="Arial" pitchFamily="34" charset="0"/>
              <a:buChar char="•"/>
              <a:tabLst>
                <a:tab pos="900000" algn="l"/>
              </a:tabLst>
            </a:pPr>
            <a:r>
              <a:rPr lang="en-GB" sz="6000" kern="0" dirty="0" smtClean="0">
                <a:latin typeface="Arial" charset="0"/>
                <a:cs typeface="Arial" charset="0"/>
              </a:rPr>
              <a:t>constancy;</a:t>
            </a: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	</a:t>
            </a:r>
            <a:r>
              <a:rPr lang="en-GB" sz="6000" kern="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- is reduced by gating, so: </a:t>
            </a: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	</a:t>
            </a:r>
            <a:r>
              <a:rPr lang="en-GB" sz="6000" kern="0" dirty="0" smtClean="0">
                <a:latin typeface="Arial" charset="0"/>
                <a:cs typeface="Arial" charset="0"/>
              </a:rPr>
              <a:t>- it’s also informed by intrinsic info., </a:t>
            </a: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	 </a:t>
            </a:r>
            <a:r>
              <a:rPr lang="en-GB" sz="6000" kern="0" dirty="0" smtClean="0">
                <a:latin typeface="Arial" charset="0"/>
                <a:cs typeface="Arial" charset="0"/>
              </a:rPr>
              <a:t> that arrives </a:t>
            </a:r>
            <a:r>
              <a:rPr lang="en-GB" sz="6000" i="1" kern="0" dirty="0" smtClean="0">
                <a:latin typeface="Arial" charset="0"/>
                <a:cs typeface="Arial" charset="0"/>
              </a:rPr>
              <a:t>after</a:t>
            </a:r>
            <a:r>
              <a:rPr lang="en-GB" sz="6000" kern="0" dirty="0" smtClean="0">
                <a:latin typeface="Arial" charset="0"/>
                <a:cs typeface="Arial" charset="0"/>
              </a:rPr>
              <a:t> the consonant</a:t>
            </a: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endParaRPr lang="en-GB" sz="6000" kern="0" dirty="0" smtClean="0">
              <a:latin typeface="Arial" charset="0"/>
              <a:cs typeface="Arial" charset="0"/>
            </a:endParaRPr>
          </a:p>
          <a:p>
            <a:pPr marL="857250" indent="-857250" defTabSz="3878263" eaLnBrk="0" hangingPunct="0">
              <a:buClr>
                <a:schemeClr val="accent1"/>
              </a:buClr>
              <a:buFont typeface="Arial" pitchFamily="34" charset="0"/>
              <a:buChar char="•"/>
              <a:tabLst>
                <a:tab pos="900000" algn="l"/>
              </a:tabLst>
            </a:pPr>
            <a:r>
              <a:rPr lang="en-GB" sz="6000" kern="0" dirty="0" smtClean="0">
                <a:latin typeface="Arial" charset="0"/>
                <a:cs typeface="Arial" charset="0"/>
              </a:rPr>
              <a:t>w/ extrinsic contexts</a:t>
            </a: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	</a:t>
            </a:r>
            <a:r>
              <a:rPr lang="en-GB" sz="6000" kern="0" dirty="0" smtClean="0">
                <a:latin typeface="Arial" charset="0"/>
                <a:cs typeface="Arial" charset="0"/>
              </a:rPr>
              <a:t>- effects of gating not so apparent</a:t>
            </a: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endParaRPr lang="en-GB" sz="6000" kern="0" dirty="0">
              <a:latin typeface="Arial" charset="0"/>
              <a:cs typeface="Arial" charset="0"/>
            </a:endParaRPr>
          </a:p>
          <a:p>
            <a:pPr marL="857250" indent="-857250" defTabSz="3878263" eaLnBrk="0" hangingPunct="0">
              <a:buClr>
                <a:schemeClr val="accent1"/>
              </a:buClr>
              <a:buFont typeface="Arial" pitchFamily="34" charset="0"/>
              <a:buChar char="•"/>
              <a:tabLst>
                <a:tab pos="900000" algn="l"/>
              </a:tabLst>
            </a:pPr>
            <a:r>
              <a:rPr lang="en-GB" sz="6000" kern="0" dirty="0" smtClean="0">
                <a:latin typeface="Arial" charset="0"/>
                <a:cs typeface="Arial" charset="0"/>
              </a:rPr>
              <a:t>competition;</a:t>
            </a: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 smtClean="0">
                <a:latin typeface="Arial" charset="0"/>
                <a:cs typeface="Arial" charset="0"/>
              </a:rPr>
              <a:t>	 extrinsic &gt; intrinsic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endParaRPr lang="en-GB" sz="6000" kern="0" dirty="0" smtClean="0">
              <a:latin typeface="Arial" charset="0"/>
              <a:cs typeface="Arial" charset="0"/>
            </a:endParaRPr>
          </a:p>
          <a:p>
            <a:pPr marL="598488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defRPr/>
            </a:pPr>
            <a:endParaRPr lang="en-GB" sz="6000" kern="0" dirty="0" smtClean="0">
              <a:latin typeface="Arial" charset="0"/>
              <a:cs typeface="Arial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2770023" y="612000"/>
            <a:ext cx="4833977" cy="2592000"/>
            <a:chOff x="14656525" y="435212"/>
            <a:chExt cx="2952000" cy="2912787"/>
          </a:xfrm>
        </p:grpSpPr>
        <p:grpSp>
          <p:nvGrpSpPr>
            <p:cNvPr id="58" name="Group 57"/>
            <p:cNvGrpSpPr/>
            <p:nvPr/>
          </p:nvGrpSpPr>
          <p:grpSpPr>
            <a:xfrm>
              <a:off x="14816189" y="523200"/>
              <a:ext cx="2274621" cy="2800596"/>
              <a:chOff x="14944801" y="584871"/>
              <a:chExt cx="2274621" cy="2800596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15692590" y="1467812"/>
                <a:ext cx="1526832" cy="1917655"/>
                <a:chOff x="17009415" y="1235657"/>
                <a:chExt cx="1526832" cy="1917655"/>
              </a:xfrm>
            </p:grpSpPr>
            <p:pic>
              <p:nvPicPr>
                <p:cNvPr id="62" name="Picture 3"/>
                <p:cNvPicPr>
                  <a:picLocks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8860"/>
                <a:stretch/>
              </p:blipFill>
              <p:spPr bwMode="auto">
                <a:xfrm>
                  <a:off x="18187813" y="1235657"/>
                  <a:ext cx="342956" cy="9817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63" name="TextBox 62"/>
                <p:cNvSpPr txBox="1"/>
                <p:nvPr/>
              </p:nvSpPr>
              <p:spPr>
                <a:xfrm>
                  <a:off x="17405133" y="1247355"/>
                  <a:ext cx="992579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5400" dirty="0" smtClean="0">
                      <a:latin typeface="Arial" pitchFamily="34" charset="0"/>
                      <a:cs typeface="Arial" pitchFamily="34" charset="0"/>
                    </a:rPr>
                    <a:t>far</a:t>
                  </a:r>
                  <a:endParaRPr lang="en-GB" sz="5400" dirty="0"/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17009415" y="2229982"/>
                  <a:ext cx="1011794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sz="5400" dirty="0" smtClean="0">
                      <a:latin typeface="Arial" pitchFamily="34" charset="0"/>
                      <a:cs typeface="Arial" pitchFamily="34" charset="0"/>
                    </a:rPr>
                    <a:t>near</a:t>
                  </a:r>
                  <a:endParaRPr lang="en-GB" sz="5400" dirty="0"/>
                </a:p>
              </p:txBody>
            </p:sp>
            <p:pic>
              <p:nvPicPr>
                <p:cNvPr id="65" name="Picture 3"/>
                <p:cNvPicPr>
                  <a:picLocks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4902"/>
                <a:stretch/>
              </p:blipFill>
              <p:spPr bwMode="auto">
                <a:xfrm>
                  <a:off x="18193291" y="2247041"/>
                  <a:ext cx="342956" cy="837548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extLst/>
              </p:spPr>
            </p:pic>
          </p:grpSp>
          <p:sp>
            <p:nvSpPr>
              <p:cNvPr id="61" name="TextBox 60"/>
              <p:cNvSpPr txBox="1"/>
              <p:nvPr/>
            </p:nvSpPr>
            <p:spPr>
              <a:xfrm>
                <a:off x="14944801" y="584871"/>
                <a:ext cx="182783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5400" dirty="0">
                    <a:latin typeface="Arial" pitchFamily="34" charset="0"/>
                    <a:cs typeface="Arial" pitchFamily="34" charset="0"/>
                  </a:rPr>
                  <a:t>t</a:t>
                </a:r>
                <a:r>
                  <a:rPr lang="en-GB" sz="5400" dirty="0" smtClean="0">
                    <a:latin typeface="Arial" pitchFamily="34" charset="0"/>
                    <a:cs typeface="Arial" pitchFamily="34" charset="0"/>
                  </a:rPr>
                  <a:t>est word</a:t>
                </a:r>
                <a:endParaRPr lang="en-GB" sz="5400" dirty="0"/>
              </a:p>
            </p:txBody>
          </p:sp>
        </p:grpSp>
        <p:sp>
          <p:nvSpPr>
            <p:cNvPr id="59" name="Rectangle 58"/>
            <p:cNvSpPr/>
            <p:nvPr/>
          </p:nvSpPr>
          <p:spPr>
            <a:xfrm>
              <a:off x="14656525" y="435212"/>
              <a:ext cx="2952000" cy="29127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6865235" y="612000"/>
            <a:ext cx="3837352" cy="2599199"/>
            <a:chOff x="16865235" y="612000"/>
            <a:chExt cx="3837352" cy="2599199"/>
          </a:xfrm>
        </p:grpSpPr>
        <p:sp>
          <p:nvSpPr>
            <p:cNvPr id="67" name="Rectangle 66"/>
            <p:cNvSpPr/>
            <p:nvPr/>
          </p:nvSpPr>
          <p:spPr>
            <a:xfrm>
              <a:off x="17604000" y="612000"/>
              <a:ext cx="3098587" cy="2592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6865235" y="637199"/>
              <a:ext cx="1807926" cy="257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7488401" y="1080000"/>
            <a:ext cx="3294584" cy="2092881"/>
            <a:chOff x="17488401" y="1080000"/>
            <a:chExt cx="3294584" cy="2092881"/>
          </a:xfrm>
        </p:grpSpPr>
        <p:grpSp>
          <p:nvGrpSpPr>
            <p:cNvPr id="70" name="Group 69"/>
            <p:cNvGrpSpPr/>
            <p:nvPr/>
          </p:nvGrpSpPr>
          <p:grpSpPr>
            <a:xfrm>
              <a:off x="17488401" y="1476000"/>
              <a:ext cx="3294584" cy="1645305"/>
              <a:chOff x="17488401" y="1476000"/>
              <a:chExt cx="3294584" cy="1645305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17488402" y="1817999"/>
                <a:ext cx="3294583" cy="1303306"/>
                <a:chOff x="14357877" y="1816007"/>
                <a:chExt cx="2011922" cy="1464605"/>
              </a:xfrm>
            </p:grpSpPr>
            <p:pic>
              <p:nvPicPr>
                <p:cNvPr id="74" name="Picture 3"/>
                <p:cNvPicPr>
                  <a:picLocks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4902"/>
                <a:stretch/>
              </p:blipFill>
              <p:spPr bwMode="auto">
                <a:xfrm>
                  <a:off x="14357877" y="2443064"/>
                  <a:ext cx="342956" cy="837548"/>
                </a:xfrm>
                <a:prstGeom prst="rect">
                  <a:avLst/>
                </a:prstGeom>
                <a:pattFill prst="wdUpDiag">
                  <a:fgClr>
                    <a:schemeClr val="tx1"/>
                  </a:fgClr>
                  <a:bgClr>
                    <a:schemeClr val="tx1">
                      <a:lumMod val="50000"/>
                      <a:lumOff val="50000"/>
                    </a:schemeClr>
                  </a:bgClr>
                </a:pattFill>
                <a:ln>
                  <a:noFill/>
                </a:ln>
                <a:effectLst/>
                <a:extLst/>
              </p:spPr>
            </p:pic>
            <p:sp>
              <p:nvSpPr>
                <p:cNvPr id="75" name="TextBox 74"/>
                <p:cNvSpPr txBox="1"/>
                <p:nvPr/>
              </p:nvSpPr>
              <p:spPr>
                <a:xfrm>
                  <a:off x="14973794" y="1816007"/>
                  <a:ext cx="1396005" cy="10376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5400" dirty="0" smtClean="0">
                      <a:latin typeface="Arial" pitchFamily="34" charset="0"/>
                      <a:cs typeface="Arial" pitchFamily="34" charset="0"/>
                    </a:rPr>
                    <a:t>gated</a:t>
                  </a:r>
                  <a:endParaRPr lang="en-GB" sz="5400" dirty="0"/>
                </a:p>
              </p:txBody>
            </p:sp>
          </p:grpSp>
          <p:pic>
            <p:nvPicPr>
              <p:cNvPr id="73" name="Picture 3"/>
              <p:cNvPicPr>
                <a:picLocks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4996"/>
              <a:stretch/>
            </p:blipFill>
            <p:spPr bwMode="auto">
              <a:xfrm>
                <a:off x="17488401" y="1476000"/>
                <a:ext cx="561600" cy="743325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extLst/>
            </p:spPr>
          </p:pic>
        </p:grpSp>
        <p:sp>
          <p:nvSpPr>
            <p:cNvPr id="71" name="TextBox 70"/>
            <p:cNvSpPr txBox="1"/>
            <p:nvPr/>
          </p:nvSpPr>
          <p:spPr>
            <a:xfrm>
              <a:off x="18072000" y="1080000"/>
              <a:ext cx="990600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0" dirty="0" smtClean="0">
                  <a:latin typeface="Arial Narrow" pitchFamily="34" charset="0"/>
                </a:rPr>
                <a:t>}</a:t>
              </a:r>
              <a:endParaRPr lang="en-GB" sz="13000" dirty="0">
                <a:latin typeface="Arial Narrow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456000" y="9725415"/>
            <a:ext cx="12729658" cy="9538730"/>
            <a:chOff x="3456000" y="9725415"/>
            <a:chExt cx="12729658" cy="9538730"/>
          </a:xfrm>
        </p:grpSpPr>
        <p:pic>
          <p:nvPicPr>
            <p:cNvPr id="77" name="Picture 2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7" t="9463" b="4559"/>
            <a:stretch/>
          </p:blipFill>
          <p:spPr bwMode="auto">
            <a:xfrm>
              <a:off x="3456000" y="9725415"/>
              <a:ext cx="12729658" cy="9538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8" name="Group 77"/>
            <p:cNvGrpSpPr/>
            <p:nvPr/>
          </p:nvGrpSpPr>
          <p:grpSpPr>
            <a:xfrm>
              <a:off x="9594000" y="11412000"/>
              <a:ext cx="619200" cy="7689600"/>
              <a:chOff x="9594000" y="11412000"/>
              <a:chExt cx="619200" cy="7689600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9594000" y="11412000"/>
                <a:ext cx="619200" cy="768960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6" name="Straight Connector 85"/>
              <p:cNvCxnSpPr/>
              <p:nvPr/>
            </p:nvCxnSpPr>
            <p:spPr>
              <a:xfrm>
                <a:off x="9900000" y="11412000"/>
                <a:ext cx="0" cy="612000"/>
              </a:xfrm>
              <a:prstGeom prst="line">
                <a:avLst/>
              </a:prstGeom>
              <a:ln w="857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/>
            <p:cNvGrpSpPr/>
            <p:nvPr/>
          </p:nvGrpSpPr>
          <p:grpSpPr>
            <a:xfrm>
              <a:off x="11383200" y="10332000"/>
              <a:ext cx="626400" cy="8766000"/>
              <a:chOff x="11383200" y="10332000"/>
              <a:chExt cx="626400" cy="8766000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11383200" y="10342800"/>
                <a:ext cx="626400" cy="875520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4" name="Straight Connector 83"/>
              <p:cNvCxnSpPr/>
              <p:nvPr/>
            </p:nvCxnSpPr>
            <p:spPr>
              <a:xfrm>
                <a:off x="11685600" y="10332000"/>
                <a:ext cx="0" cy="432000"/>
              </a:xfrm>
              <a:prstGeom prst="line">
                <a:avLst/>
              </a:prstGeom>
              <a:ln w="857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13183200" y="15504288"/>
              <a:ext cx="626400" cy="3600912"/>
              <a:chOff x="13183200" y="15504288"/>
              <a:chExt cx="626400" cy="3600912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13183200" y="15541200"/>
                <a:ext cx="626400" cy="356400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13492800" y="15504288"/>
                <a:ext cx="0" cy="756000"/>
              </a:xfrm>
              <a:prstGeom prst="line">
                <a:avLst/>
              </a:prstGeom>
              <a:ln w="857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7" name="Rectangle 86"/>
          <p:cNvSpPr/>
          <p:nvPr/>
        </p:nvSpPr>
        <p:spPr>
          <a:xfrm>
            <a:off x="8988675" y="1780995"/>
            <a:ext cx="1807926" cy="6972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/>
          <p:cNvSpPr/>
          <p:nvPr/>
        </p:nvSpPr>
        <p:spPr>
          <a:xfrm>
            <a:off x="10796601" y="1188309"/>
            <a:ext cx="1800551" cy="7644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12580998" y="3383999"/>
            <a:ext cx="1783002" cy="533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/>
          <p:cNvSpPr/>
          <p:nvPr/>
        </p:nvSpPr>
        <p:spPr>
          <a:xfrm>
            <a:off x="8899927" y="10405743"/>
            <a:ext cx="1972073" cy="979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/>
          <p:cNvSpPr/>
          <p:nvPr/>
        </p:nvSpPr>
        <p:spPr>
          <a:xfrm>
            <a:off x="10866511" y="9725415"/>
            <a:ext cx="1730641" cy="10554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/>
          <p:cNvSpPr/>
          <p:nvPr/>
        </p:nvSpPr>
        <p:spPr>
          <a:xfrm>
            <a:off x="12580997" y="14494780"/>
            <a:ext cx="1783003" cy="5670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/>
          <p:cNvSpPr/>
          <p:nvPr/>
        </p:nvSpPr>
        <p:spPr>
          <a:xfrm>
            <a:off x="14328000" y="14884399"/>
            <a:ext cx="2286095" cy="5509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4" name="Straight Arrow Connector 93"/>
          <p:cNvCxnSpPr/>
          <p:nvPr/>
        </p:nvCxnSpPr>
        <p:spPr>
          <a:xfrm flipV="1">
            <a:off x="8848798" y="11355537"/>
            <a:ext cx="0" cy="2160000"/>
          </a:xfrm>
          <a:prstGeom prst="straightConnector1">
            <a:avLst/>
          </a:prstGeom>
          <a:ln w="127000" cap="rnd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167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  <p:sndAc>
          <p:stSnd>
            <p:snd r:embed="rId3" name="dream-harp-06.wav"/>
          </p:stSnd>
        </p:sndAc>
      </p:transition>
    </mc:Choice>
    <mc:Fallback xmlns="">
      <p:transition spd="slow">
        <p:fade/>
        <p:sndAc>
          <p:stSnd>
            <p:snd r:embed="rId7" name="dream-harp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75081" y="1191369"/>
            <a:ext cx="12594016" cy="6565765"/>
            <a:chOff x="3575081" y="1191369"/>
            <a:chExt cx="12594016" cy="656576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" t="8564" r="-140" b="6602"/>
            <a:stretch/>
          </p:blipFill>
          <p:spPr bwMode="auto">
            <a:xfrm>
              <a:off x="3575081" y="1191369"/>
              <a:ext cx="12594016" cy="6565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3" name="Group 32"/>
            <p:cNvGrpSpPr/>
            <p:nvPr/>
          </p:nvGrpSpPr>
          <p:grpSpPr>
            <a:xfrm>
              <a:off x="9925200" y="2263061"/>
              <a:ext cx="424800" cy="5404938"/>
              <a:chOff x="9925200" y="2263061"/>
              <a:chExt cx="424800" cy="5404938"/>
            </a:xfrm>
          </p:grpSpPr>
          <p:sp>
            <p:nvSpPr>
              <p:cNvPr id="109" name="Rectangle 108"/>
              <p:cNvSpPr/>
              <p:nvPr/>
            </p:nvSpPr>
            <p:spPr>
              <a:xfrm>
                <a:off x="9925200" y="2279664"/>
                <a:ext cx="424800" cy="5388335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0" name="Straight Connector 109"/>
              <p:cNvCxnSpPr/>
              <p:nvPr/>
            </p:nvCxnSpPr>
            <p:spPr>
              <a:xfrm>
                <a:off x="10123200" y="2263061"/>
                <a:ext cx="0" cy="273739"/>
              </a:xfrm>
              <a:prstGeom prst="line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 w="857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9410400" y="6378693"/>
              <a:ext cx="424582" cy="1289307"/>
              <a:chOff x="9410400" y="6378693"/>
              <a:chExt cx="424582" cy="1289307"/>
            </a:xfrm>
          </p:grpSpPr>
          <p:sp>
            <p:nvSpPr>
              <p:cNvPr id="112" name="Rectangle 111"/>
              <p:cNvSpPr/>
              <p:nvPr/>
            </p:nvSpPr>
            <p:spPr>
              <a:xfrm>
                <a:off x="9410400" y="6444000"/>
                <a:ext cx="424582" cy="122400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tx1">
                    <a:lumMod val="50000"/>
                    <a:lumOff val="5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4" name="Straight Connector 113"/>
              <p:cNvCxnSpPr/>
              <p:nvPr/>
            </p:nvCxnSpPr>
            <p:spPr>
              <a:xfrm>
                <a:off x="9619200" y="6378693"/>
                <a:ext cx="0" cy="79200"/>
              </a:xfrm>
              <a:prstGeom prst="line">
                <a:avLst/>
              </a:prstGeom>
              <a:ln w="857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11710800" y="1458000"/>
              <a:ext cx="424800" cy="6210000"/>
              <a:chOff x="11710800" y="1458000"/>
              <a:chExt cx="424800" cy="6210000"/>
            </a:xfrm>
          </p:grpSpPr>
          <p:sp>
            <p:nvSpPr>
              <p:cNvPr id="120" name="Rectangle 119"/>
              <p:cNvSpPr/>
              <p:nvPr/>
            </p:nvSpPr>
            <p:spPr>
              <a:xfrm>
                <a:off x="11710800" y="1476000"/>
                <a:ext cx="424800" cy="619200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21" name="Straight Connector 120"/>
              <p:cNvCxnSpPr/>
              <p:nvPr/>
            </p:nvCxnSpPr>
            <p:spPr>
              <a:xfrm>
                <a:off x="11905200" y="1458000"/>
                <a:ext cx="0" cy="180000"/>
              </a:xfrm>
              <a:prstGeom prst="line">
                <a:avLst/>
              </a:prstGeom>
              <a:ln w="857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/>
            <p:cNvGrpSpPr/>
            <p:nvPr/>
          </p:nvGrpSpPr>
          <p:grpSpPr>
            <a:xfrm>
              <a:off x="11196000" y="5947200"/>
              <a:ext cx="424582" cy="1717200"/>
              <a:chOff x="11196000" y="5947200"/>
              <a:chExt cx="424582" cy="1717200"/>
            </a:xfrm>
          </p:grpSpPr>
          <p:sp>
            <p:nvSpPr>
              <p:cNvPr id="122" name="Rectangle 121"/>
              <p:cNvSpPr/>
              <p:nvPr/>
            </p:nvSpPr>
            <p:spPr>
              <a:xfrm>
                <a:off x="11196000" y="6044400"/>
                <a:ext cx="424582" cy="162000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tx1">
                    <a:lumMod val="50000"/>
                    <a:lumOff val="5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23" name="Straight Connector 122"/>
              <p:cNvCxnSpPr/>
              <p:nvPr/>
            </p:nvCxnSpPr>
            <p:spPr>
              <a:xfrm>
                <a:off x="11408400" y="5947200"/>
                <a:ext cx="0" cy="126000"/>
              </a:xfrm>
              <a:prstGeom prst="line">
                <a:avLst/>
              </a:prstGeom>
              <a:ln w="857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3507200" y="3614400"/>
              <a:ext cx="424800" cy="4053600"/>
              <a:chOff x="13507200" y="3614400"/>
              <a:chExt cx="424800" cy="4053600"/>
            </a:xfrm>
          </p:grpSpPr>
          <p:sp>
            <p:nvSpPr>
              <p:cNvPr id="125" name="Rectangle 124"/>
              <p:cNvSpPr/>
              <p:nvPr/>
            </p:nvSpPr>
            <p:spPr>
              <a:xfrm>
                <a:off x="13507200" y="3924000"/>
                <a:ext cx="424800" cy="374400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26" name="Straight Connector 125"/>
              <p:cNvCxnSpPr/>
              <p:nvPr/>
            </p:nvCxnSpPr>
            <p:spPr>
              <a:xfrm>
                <a:off x="13716000" y="3614400"/>
                <a:ext cx="0" cy="558000"/>
              </a:xfrm>
              <a:prstGeom prst="line">
                <a:avLst/>
              </a:prstGeom>
              <a:ln w="857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/>
            <p:cNvGrpSpPr/>
            <p:nvPr/>
          </p:nvGrpSpPr>
          <p:grpSpPr>
            <a:xfrm>
              <a:off x="12992400" y="6462000"/>
              <a:ext cx="424582" cy="1206000"/>
              <a:chOff x="12992400" y="6462000"/>
              <a:chExt cx="424582" cy="1206000"/>
            </a:xfrm>
          </p:grpSpPr>
          <p:sp>
            <p:nvSpPr>
              <p:cNvPr id="124" name="Rectangle 123"/>
              <p:cNvSpPr/>
              <p:nvPr/>
            </p:nvSpPr>
            <p:spPr>
              <a:xfrm>
                <a:off x="12992400" y="6552000"/>
                <a:ext cx="424582" cy="111600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tx1">
                    <a:lumMod val="50000"/>
                    <a:lumOff val="5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27" name="Straight Connector 126"/>
              <p:cNvCxnSpPr/>
              <p:nvPr/>
            </p:nvCxnSpPr>
            <p:spPr>
              <a:xfrm>
                <a:off x="13197600" y="6462000"/>
                <a:ext cx="0" cy="100800"/>
              </a:xfrm>
              <a:prstGeom prst="line">
                <a:avLst/>
              </a:prstGeom>
              <a:ln w="857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/>
          <p:cNvGrpSpPr/>
          <p:nvPr/>
        </p:nvGrpSpPr>
        <p:grpSpPr>
          <a:xfrm>
            <a:off x="3636000" y="19264145"/>
            <a:ext cx="12716914" cy="2012318"/>
            <a:chOff x="3636000" y="19264145"/>
            <a:chExt cx="12716914" cy="2012318"/>
          </a:xfrm>
        </p:grpSpPr>
        <p:sp>
          <p:nvSpPr>
            <p:cNvPr id="87" name="TextBox 86"/>
            <p:cNvSpPr txBox="1"/>
            <p:nvPr/>
          </p:nvSpPr>
          <p:spPr>
            <a:xfrm>
              <a:off x="3636000" y="19264145"/>
              <a:ext cx="1725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near</a:t>
              </a:r>
              <a:endParaRPr lang="en-GB" sz="60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764009" y="19264145"/>
              <a:ext cx="10823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far</a:t>
              </a:r>
              <a:endParaRPr lang="en-GB" sz="6000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092000" y="19264145"/>
              <a:ext cx="18966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none</a:t>
              </a:r>
              <a:endParaRPr lang="en-GB" sz="6000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899927" y="19264145"/>
              <a:ext cx="18966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none</a:t>
              </a:r>
              <a:endParaRPr lang="en-GB" sz="60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0831395" y="19264145"/>
              <a:ext cx="1725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near</a:t>
              </a:r>
              <a:endParaRPr lang="en-GB" sz="60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2895328" y="19264145"/>
              <a:ext cx="108234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>
                  <a:latin typeface="Arial" pitchFamily="34" charset="0"/>
                  <a:cs typeface="Arial" pitchFamily="34" charset="0"/>
                </a:rPr>
                <a:t>f</a:t>
              </a:r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ar</a:t>
              </a:r>
              <a:endParaRPr lang="en-GB" sz="60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4328000" y="19264145"/>
              <a:ext cx="202491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noise</a:t>
              </a:r>
              <a:endParaRPr lang="en-GB" sz="6000" dirty="0"/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5436000" y="20260800"/>
              <a:ext cx="3333232" cy="1015663"/>
              <a:chOff x="4176000" y="8717485"/>
              <a:chExt cx="3333232" cy="1015663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4176000" y="8717485"/>
                <a:ext cx="2664512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6000" dirty="0" smtClean="0">
                    <a:latin typeface="Arial" pitchFamily="34" charset="0"/>
                    <a:cs typeface="Arial" pitchFamily="34" charset="0"/>
                  </a:rPr>
                  <a:t>context</a:t>
                </a:r>
                <a:endParaRPr lang="en-GB" sz="6000" dirty="0"/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>
                <a:off x="6861232" y="9225316"/>
                <a:ext cx="648000" cy="0"/>
              </a:xfrm>
              <a:prstGeom prst="straightConnector1">
                <a:avLst/>
              </a:prstGeom>
              <a:ln w="889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Rectangle 60"/>
          <p:cNvSpPr/>
          <p:nvPr/>
        </p:nvSpPr>
        <p:spPr>
          <a:xfrm>
            <a:off x="14328001" y="14731999"/>
            <a:ext cx="2133694" cy="550914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/>
          <p:cNvGrpSpPr/>
          <p:nvPr/>
        </p:nvGrpSpPr>
        <p:grpSpPr>
          <a:xfrm>
            <a:off x="3564000" y="7719442"/>
            <a:ext cx="12788914" cy="2013706"/>
            <a:chOff x="3564000" y="7719442"/>
            <a:chExt cx="12788914" cy="2013706"/>
          </a:xfrm>
        </p:grpSpPr>
        <p:sp>
          <p:nvSpPr>
            <p:cNvPr id="21" name="TextBox 20"/>
            <p:cNvSpPr txBox="1"/>
            <p:nvPr/>
          </p:nvSpPr>
          <p:spPr>
            <a:xfrm>
              <a:off x="3564000" y="7719442"/>
              <a:ext cx="1725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near</a:t>
              </a:r>
              <a:endParaRPr lang="en-GB" sz="6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96000" y="7719442"/>
              <a:ext cx="10823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far</a:t>
              </a:r>
              <a:endParaRPr lang="en-GB" sz="6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92000" y="7719442"/>
              <a:ext cx="18966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none</a:t>
              </a:r>
              <a:endParaRPr lang="en-GB" sz="6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899927" y="7719442"/>
              <a:ext cx="18966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none</a:t>
              </a:r>
              <a:endParaRPr lang="en-GB" sz="6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872000" y="7719442"/>
              <a:ext cx="1725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near</a:t>
              </a:r>
              <a:endParaRPr lang="en-GB" sz="6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895328" y="7719442"/>
              <a:ext cx="108234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>
                  <a:latin typeface="Arial" pitchFamily="34" charset="0"/>
                  <a:cs typeface="Arial" pitchFamily="34" charset="0"/>
                </a:rPr>
                <a:t>f</a:t>
              </a:r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ar</a:t>
              </a:r>
              <a:endParaRPr lang="en-GB" sz="6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4328000" y="7719442"/>
              <a:ext cx="202491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noise</a:t>
              </a:r>
              <a:endParaRPr lang="en-GB" sz="6000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436000" y="8717485"/>
              <a:ext cx="3333232" cy="1015663"/>
              <a:chOff x="4176000" y="8717485"/>
              <a:chExt cx="3333232" cy="1015663"/>
            </a:xfrm>
          </p:grpSpPr>
          <p:sp>
            <p:nvSpPr>
              <p:cNvPr id="85" name="TextBox 84"/>
              <p:cNvSpPr txBox="1"/>
              <p:nvPr/>
            </p:nvSpPr>
            <p:spPr>
              <a:xfrm>
                <a:off x="4176000" y="8717485"/>
                <a:ext cx="2664512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6000" dirty="0" smtClean="0">
                    <a:latin typeface="Arial" pitchFamily="34" charset="0"/>
                    <a:cs typeface="Arial" pitchFamily="34" charset="0"/>
                  </a:rPr>
                  <a:t>context</a:t>
                </a:r>
                <a:endParaRPr lang="en-GB" sz="6000" dirty="0"/>
              </a:p>
            </p:txBody>
          </p:sp>
          <p:cxnSp>
            <p:nvCxnSpPr>
              <p:cNvPr id="4" name="Straight Arrow Connector 3"/>
              <p:cNvCxnSpPr/>
              <p:nvPr/>
            </p:nvCxnSpPr>
            <p:spPr>
              <a:xfrm>
                <a:off x="6861232" y="9225316"/>
                <a:ext cx="648000" cy="0"/>
              </a:xfrm>
              <a:prstGeom prst="straightConnector1">
                <a:avLst/>
              </a:prstGeom>
              <a:ln w="889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Rectangle 54"/>
          <p:cNvSpPr/>
          <p:nvPr/>
        </p:nvSpPr>
        <p:spPr>
          <a:xfrm>
            <a:off x="14364000" y="3383999"/>
            <a:ext cx="1999981" cy="5448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2735998" y="11772000"/>
            <a:ext cx="648668" cy="4507663"/>
            <a:chOff x="3132000" y="10925055"/>
            <a:chExt cx="648668" cy="4507663"/>
          </a:xfrm>
        </p:grpSpPr>
        <p:sp>
          <p:nvSpPr>
            <p:cNvPr id="2" name="TextBox 1"/>
            <p:cNvSpPr txBox="1"/>
            <p:nvPr/>
          </p:nvSpPr>
          <p:spPr>
            <a:xfrm>
              <a:off x="3168000" y="10925055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6</a:t>
              </a:r>
              <a:endParaRPr lang="en-GB" sz="6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32000" y="14417055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en-GB" sz="60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35998" y="2160000"/>
            <a:ext cx="1048803" cy="5269387"/>
            <a:chOff x="3225714" y="2335928"/>
            <a:chExt cx="612669" cy="3593371"/>
          </a:xfrm>
        </p:grpSpPr>
        <p:sp>
          <p:nvSpPr>
            <p:cNvPr id="12" name="TextBox 11"/>
            <p:cNvSpPr txBox="1"/>
            <p:nvPr/>
          </p:nvSpPr>
          <p:spPr>
            <a:xfrm>
              <a:off x="3225715" y="4913636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latin typeface="Arial" pitchFamily="34" charset="0"/>
                  <a:cs typeface="Arial" pitchFamily="34" charset="0"/>
                </a:rPr>
                <a:t>2</a:t>
              </a:r>
              <a:endParaRPr lang="en-GB" sz="6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25714" y="4054400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latin typeface="Arial" pitchFamily="34" charset="0"/>
                  <a:cs typeface="Arial" pitchFamily="34" charset="0"/>
                </a:rPr>
                <a:t>4</a:t>
              </a:r>
              <a:endParaRPr lang="en-GB" sz="6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25714" y="3170614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6</a:t>
              </a:r>
              <a:endParaRPr lang="en-GB" sz="6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25715" y="2335928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latin typeface="Arial" pitchFamily="34" charset="0"/>
                  <a:cs typeface="Arial" pitchFamily="34" charset="0"/>
                </a:rPr>
                <a:t>8</a:t>
              </a:r>
              <a:endParaRPr lang="en-GB" sz="6000" dirty="0"/>
            </a:p>
          </p:txBody>
        </p:sp>
      </p:grpSp>
      <p:sp>
        <p:nvSpPr>
          <p:cNvPr id="16" name="TextBox 15"/>
          <p:cNvSpPr txBox="1"/>
          <p:nvPr/>
        </p:nvSpPr>
        <p:spPr>
          <a:xfrm rot="16200000">
            <a:off x="-2030454" y="3790867"/>
            <a:ext cx="67142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latin typeface="Arial" pitchFamily="34" charset="0"/>
                <a:cs typeface="Arial" pitchFamily="34" charset="0"/>
              </a:rPr>
              <a:t>c</a:t>
            </a:r>
            <a:r>
              <a:rPr lang="en-GB" sz="6000" dirty="0" smtClean="0">
                <a:latin typeface="Arial" pitchFamily="34" charset="0"/>
                <a:cs typeface="Arial" pitchFamily="34" charset="0"/>
              </a:rPr>
              <a:t>ategory boundary,</a:t>
            </a:r>
          </a:p>
          <a:p>
            <a:pPr algn="ctr"/>
            <a:r>
              <a:rPr lang="en-GB" sz="6000" dirty="0" smtClean="0">
                <a:latin typeface="Arial" pitchFamily="34" charset="0"/>
                <a:cs typeface="Arial" pitchFamily="34" charset="0"/>
              </a:rPr>
              <a:t>step</a:t>
            </a:r>
            <a:endParaRPr lang="en-GB" sz="60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762353" y="13525284"/>
            <a:ext cx="81780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>
                <a:latin typeface="Arial" pitchFamily="34" charset="0"/>
                <a:cs typeface="Arial" pitchFamily="34" charset="0"/>
              </a:rPr>
              <a:t>test far minus test near,</a:t>
            </a:r>
          </a:p>
          <a:p>
            <a:pPr algn="ctr"/>
            <a:r>
              <a:rPr lang="en-GB" sz="6000" dirty="0" smtClean="0">
                <a:latin typeface="Arial" pitchFamily="34" charset="0"/>
                <a:cs typeface="Arial" pitchFamily="34" charset="0"/>
              </a:rPr>
              <a:t>steps</a:t>
            </a:r>
            <a:endParaRPr lang="en-GB" sz="6000" dirty="0"/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>
          <a:xfrm>
            <a:off x="17349787" y="3784390"/>
            <a:ext cx="12667805" cy="9247715"/>
          </a:xfrm>
          <a:prstGeom prst="rect">
            <a:avLst/>
          </a:prstGeom>
        </p:spPr>
        <p:txBody>
          <a:bodyPr/>
          <a:lstStyle/>
          <a:p>
            <a:pPr marL="857250" lvl="0" indent="-857250" defTabSz="3878263" eaLnBrk="0" hangingPunct="0">
              <a:buClr>
                <a:schemeClr val="accent1"/>
              </a:buClr>
              <a:buFont typeface="Arial" pitchFamily="34" charset="0"/>
              <a:buChar char="•"/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Nielsen &amp; </a:t>
            </a:r>
            <a:r>
              <a:rPr lang="en-GB" sz="6000" kern="0" dirty="0" err="1">
                <a:latin typeface="Arial" charset="0"/>
                <a:cs typeface="Arial" charset="0"/>
              </a:rPr>
              <a:t>Dau</a:t>
            </a:r>
            <a:r>
              <a:rPr lang="en-GB" sz="6000" kern="0" dirty="0">
                <a:latin typeface="Arial" charset="0"/>
                <a:cs typeface="Arial" charset="0"/>
              </a:rPr>
              <a:t> (2010</a:t>
            </a:r>
            <a:r>
              <a:rPr lang="en-GB" sz="6000" kern="0" dirty="0" smtClean="0">
                <a:latin typeface="Arial" charset="0"/>
                <a:cs typeface="Arial" charset="0"/>
              </a:rPr>
              <a:t>),</a:t>
            </a:r>
            <a:endParaRPr lang="en-GB" sz="6000" kern="0" dirty="0">
              <a:latin typeface="Arial" charset="0"/>
              <a:cs typeface="Arial" charset="0"/>
            </a:endParaRP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	</a:t>
            </a:r>
            <a:r>
              <a:rPr lang="en-GB" sz="6000" kern="0" dirty="0" smtClean="0">
                <a:latin typeface="Arial" charset="0"/>
                <a:cs typeface="Arial" charset="0"/>
              </a:rPr>
              <a:t>some </a:t>
            </a:r>
            <a:r>
              <a:rPr lang="en-GB" sz="6000" kern="0" dirty="0">
                <a:latin typeface="Arial" charset="0"/>
                <a:cs typeface="Arial" charset="0"/>
              </a:rPr>
              <a:t>no-context </a:t>
            </a:r>
            <a:r>
              <a:rPr lang="en-GB" sz="6000" kern="0" dirty="0" smtClean="0">
                <a:latin typeface="Arial" charset="0"/>
                <a:cs typeface="Arial" charset="0"/>
              </a:rPr>
              <a:t>data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	</a:t>
            </a:r>
            <a:r>
              <a:rPr lang="en-GB" sz="6000" kern="0" dirty="0" smtClean="0">
                <a:latin typeface="Arial" charset="0"/>
                <a:cs typeface="Arial" charset="0"/>
              </a:rPr>
              <a:t>(w/ only the far test words)</a:t>
            </a:r>
            <a:endParaRPr lang="en-GB" sz="6000" kern="0" dirty="0">
              <a:latin typeface="Arial" charset="0"/>
              <a:cs typeface="Arial" charset="0"/>
            </a:endParaRP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	- compared with near contexts,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	  </a:t>
            </a:r>
            <a:r>
              <a:rPr lang="en-GB" sz="6000" kern="0" dirty="0" smtClean="0">
                <a:latin typeface="Arial" charset="0"/>
                <a:cs typeface="Arial" charset="0"/>
              </a:rPr>
              <a:t> </a:t>
            </a:r>
            <a:r>
              <a:rPr lang="en-GB" sz="6000" kern="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effects </a:t>
            </a:r>
            <a:r>
              <a:rPr lang="en-GB" sz="6000" kern="0" dirty="0">
                <a:solidFill>
                  <a:srgbClr val="FF0000"/>
                </a:solidFill>
                <a:latin typeface="Arial" charset="0"/>
                <a:cs typeface="Arial" charset="0"/>
              </a:rPr>
              <a:t>of reverb. were </a:t>
            </a:r>
            <a:r>
              <a:rPr lang="en-GB" sz="6000" kern="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reduced.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endParaRPr lang="en-GB" sz="6000" kern="0" dirty="0" smtClean="0">
              <a:latin typeface="Arial" charset="0"/>
              <a:cs typeface="Arial" charset="0"/>
            </a:endParaRPr>
          </a:p>
          <a:p>
            <a:pPr marL="857250" lvl="0" indent="-857250" defTabSz="3878263" eaLnBrk="0" hangingPunct="0">
              <a:buClr>
                <a:schemeClr val="accent1"/>
              </a:buClr>
              <a:buFont typeface="Arial" pitchFamily="34" charset="0"/>
              <a:buChar char="•"/>
              <a:tabLst>
                <a:tab pos="900000" algn="l"/>
              </a:tabLst>
            </a:pPr>
            <a:r>
              <a:rPr lang="en-GB" sz="6000" kern="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same pattern here for constancy: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solidFill>
                  <a:srgbClr val="FF0000"/>
                </a:solidFill>
                <a:latin typeface="Arial" charset="0"/>
                <a:cs typeface="Arial" charset="0"/>
              </a:rPr>
              <a:t>	</a:t>
            </a:r>
            <a:r>
              <a:rPr lang="en-GB" sz="6000" kern="0" dirty="0" smtClean="0">
                <a:latin typeface="Arial" charset="0"/>
                <a:cs typeface="Arial" charset="0"/>
              </a:rPr>
              <a:t>- on removal of extrinsic influence,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solidFill>
                  <a:srgbClr val="FF0000"/>
                </a:solidFill>
                <a:latin typeface="Arial" charset="0"/>
                <a:cs typeface="Arial" charset="0"/>
              </a:rPr>
              <a:t>	</a:t>
            </a:r>
            <a:r>
              <a:rPr lang="en-GB" sz="6000" kern="0" dirty="0">
                <a:solidFill>
                  <a:srgbClr val="00B050"/>
                </a:solidFill>
                <a:latin typeface="Arial" charset="0"/>
                <a:cs typeface="Arial" charset="0"/>
              </a:rPr>
              <a:t> </a:t>
            </a:r>
            <a:r>
              <a:rPr lang="en-GB" sz="6000" kern="0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  intrinsic effect emerges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endParaRPr lang="en-GB" sz="6000" kern="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 smtClean="0">
                <a:latin typeface="Arial" charset="0"/>
                <a:cs typeface="Arial" charset="0"/>
              </a:rPr>
              <a:t>	</a:t>
            </a:r>
          </a:p>
          <a:p>
            <a:pPr marL="598488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defRPr/>
            </a:pPr>
            <a:endParaRPr lang="en-GB" sz="6000" kern="0" dirty="0" smtClean="0">
              <a:latin typeface="Arial" charset="0"/>
              <a:cs typeface="Arial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2770023" y="612000"/>
            <a:ext cx="4833977" cy="2592000"/>
            <a:chOff x="14656525" y="435212"/>
            <a:chExt cx="2952000" cy="2912787"/>
          </a:xfrm>
        </p:grpSpPr>
        <p:grpSp>
          <p:nvGrpSpPr>
            <p:cNvPr id="63" name="Group 62"/>
            <p:cNvGrpSpPr/>
            <p:nvPr/>
          </p:nvGrpSpPr>
          <p:grpSpPr>
            <a:xfrm>
              <a:off x="14816189" y="523200"/>
              <a:ext cx="2274621" cy="2800596"/>
              <a:chOff x="14944801" y="584871"/>
              <a:chExt cx="2274621" cy="2800596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15692590" y="1467812"/>
                <a:ext cx="1526832" cy="1917655"/>
                <a:chOff x="17009415" y="1235657"/>
                <a:chExt cx="1526832" cy="1917655"/>
              </a:xfrm>
            </p:grpSpPr>
            <p:pic>
              <p:nvPicPr>
                <p:cNvPr id="71" name="Picture 3"/>
                <p:cNvPicPr>
                  <a:picLocks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8860"/>
                <a:stretch/>
              </p:blipFill>
              <p:spPr bwMode="auto">
                <a:xfrm>
                  <a:off x="18187813" y="1235657"/>
                  <a:ext cx="342956" cy="9817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2" name="TextBox 71"/>
                <p:cNvSpPr txBox="1"/>
                <p:nvPr/>
              </p:nvSpPr>
              <p:spPr>
                <a:xfrm>
                  <a:off x="17405133" y="1247355"/>
                  <a:ext cx="992579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5400" dirty="0" smtClean="0">
                      <a:latin typeface="Arial" pitchFamily="34" charset="0"/>
                      <a:cs typeface="Arial" pitchFamily="34" charset="0"/>
                    </a:rPr>
                    <a:t>far</a:t>
                  </a:r>
                  <a:endParaRPr lang="en-GB" sz="5400" dirty="0"/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17009415" y="2229982"/>
                  <a:ext cx="1011794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sz="5400" dirty="0" smtClean="0">
                      <a:latin typeface="Arial" pitchFamily="34" charset="0"/>
                      <a:cs typeface="Arial" pitchFamily="34" charset="0"/>
                    </a:rPr>
                    <a:t>near</a:t>
                  </a:r>
                  <a:endParaRPr lang="en-GB" sz="5400" dirty="0"/>
                </a:p>
              </p:txBody>
            </p:sp>
            <p:pic>
              <p:nvPicPr>
                <p:cNvPr id="74" name="Picture 3"/>
                <p:cNvPicPr>
                  <a:picLocks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4902"/>
                <a:stretch/>
              </p:blipFill>
              <p:spPr bwMode="auto">
                <a:xfrm>
                  <a:off x="18193291" y="2247041"/>
                  <a:ext cx="342956" cy="837548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extLst/>
              </p:spPr>
            </p:pic>
          </p:grpSp>
          <p:sp>
            <p:nvSpPr>
              <p:cNvPr id="67" name="TextBox 66"/>
              <p:cNvSpPr txBox="1"/>
              <p:nvPr/>
            </p:nvSpPr>
            <p:spPr>
              <a:xfrm>
                <a:off x="14944801" y="584871"/>
                <a:ext cx="182783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5400" dirty="0">
                    <a:latin typeface="Arial" pitchFamily="34" charset="0"/>
                    <a:cs typeface="Arial" pitchFamily="34" charset="0"/>
                  </a:rPr>
                  <a:t>t</a:t>
                </a:r>
                <a:r>
                  <a:rPr lang="en-GB" sz="5400" dirty="0" smtClean="0">
                    <a:latin typeface="Arial" pitchFamily="34" charset="0"/>
                    <a:cs typeface="Arial" pitchFamily="34" charset="0"/>
                  </a:rPr>
                  <a:t>est word</a:t>
                </a:r>
                <a:endParaRPr lang="en-GB" sz="5400" dirty="0"/>
              </a:p>
            </p:txBody>
          </p:sp>
        </p:grpSp>
        <p:sp>
          <p:nvSpPr>
            <p:cNvPr id="64" name="Rectangle 63"/>
            <p:cNvSpPr/>
            <p:nvPr/>
          </p:nvSpPr>
          <p:spPr>
            <a:xfrm>
              <a:off x="14656525" y="435212"/>
              <a:ext cx="2952000" cy="29127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6865235" y="612000"/>
            <a:ext cx="3837352" cy="2599199"/>
            <a:chOff x="16865235" y="612000"/>
            <a:chExt cx="3837352" cy="2599199"/>
          </a:xfrm>
        </p:grpSpPr>
        <p:sp>
          <p:nvSpPr>
            <p:cNvPr id="75" name="Rectangle 74"/>
            <p:cNvSpPr/>
            <p:nvPr/>
          </p:nvSpPr>
          <p:spPr>
            <a:xfrm>
              <a:off x="17604000" y="612000"/>
              <a:ext cx="3098587" cy="2592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6865235" y="637199"/>
              <a:ext cx="1807926" cy="257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488401" y="1080000"/>
            <a:ext cx="3294584" cy="2092881"/>
            <a:chOff x="17488401" y="1080000"/>
            <a:chExt cx="3294584" cy="2092881"/>
          </a:xfrm>
        </p:grpSpPr>
        <p:grpSp>
          <p:nvGrpSpPr>
            <p:cNvPr id="19" name="Group 18"/>
            <p:cNvGrpSpPr/>
            <p:nvPr/>
          </p:nvGrpSpPr>
          <p:grpSpPr>
            <a:xfrm>
              <a:off x="17488401" y="1476000"/>
              <a:ext cx="3294584" cy="1645305"/>
              <a:chOff x="17488401" y="1476000"/>
              <a:chExt cx="3294584" cy="1645305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7488402" y="1817999"/>
                <a:ext cx="3294583" cy="1303306"/>
                <a:chOff x="14357877" y="1816007"/>
                <a:chExt cx="2011922" cy="1464605"/>
              </a:xfrm>
            </p:grpSpPr>
            <p:pic>
              <p:nvPicPr>
                <p:cNvPr id="81" name="Picture 3"/>
                <p:cNvPicPr>
                  <a:picLocks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4902"/>
                <a:stretch/>
              </p:blipFill>
              <p:spPr bwMode="auto">
                <a:xfrm>
                  <a:off x="14357877" y="2443064"/>
                  <a:ext cx="342956" cy="837548"/>
                </a:xfrm>
                <a:prstGeom prst="rect">
                  <a:avLst/>
                </a:prstGeom>
                <a:pattFill prst="wdUpDiag">
                  <a:fgClr>
                    <a:schemeClr val="tx1"/>
                  </a:fgClr>
                  <a:bgClr>
                    <a:schemeClr val="tx1">
                      <a:lumMod val="50000"/>
                      <a:lumOff val="50000"/>
                    </a:schemeClr>
                  </a:bgClr>
                </a:pattFill>
                <a:ln>
                  <a:noFill/>
                </a:ln>
                <a:effectLst/>
                <a:extLst/>
              </p:spPr>
            </p:pic>
            <p:sp>
              <p:nvSpPr>
                <p:cNvPr id="77" name="TextBox 76"/>
                <p:cNvSpPr txBox="1"/>
                <p:nvPr/>
              </p:nvSpPr>
              <p:spPr>
                <a:xfrm>
                  <a:off x="14973794" y="1816007"/>
                  <a:ext cx="1396005" cy="10376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5400" dirty="0" smtClean="0">
                      <a:latin typeface="Arial" pitchFamily="34" charset="0"/>
                      <a:cs typeface="Arial" pitchFamily="34" charset="0"/>
                    </a:rPr>
                    <a:t>gated</a:t>
                  </a:r>
                  <a:endParaRPr lang="en-GB" sz="5400" dirty="0"/>
                </a:p>
              </p:txBody>
            </p:sp>
          </p:grpSp>
          <p:pic>
            <p:nvPicPr>
              <p:cNvPr id="83" name="Picture 3"/>
              <p:cNvPicPr>
                <a:picLocks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4996"/>
              <a:stretch/>
            </p:blipFill>
            <p:spPr bwMode="auto">
              <a:xfrm>
                <a:off x="17488401" y="1476000"/>
                <a:ext cx="561600" cy="743325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extLst/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18072000" y="1080000"/>
              <a:ext cx="990600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0" dirty="0" smtClean="0">
                  <a:latin typeface="Arial Narrow" pitchFamily="34" charset="0"/>
                </a:rPr>
                <a:t>}</a:t>
              </a:r>
              <a:endParaRPr lang="en-GB" sz="13000" dirty="0">
                <a:latin typeface="Arial Narrow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456000" y="9725415"/>
            <a:ext cx="12729658" cy="9538730"/>
            <a:chOff x="3456000" y="9725415"/>
            <a:chExt cx="12729658" cy="9538730"/>
          </a:xfrm>
        </p:grpSpPr>
        <p:pic>
          <p:nvPicPr>
            <p:cNvPr id="17" name="Picture 2"/>
            <p:cNvPicPr>
              <a:picLocks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7" t="9463" b="4559"/>
            <a:stretch/>
          </p:blipFill>
          <p:spPr bwMode="auto">
            <a:xfrm>
              <a:off x="3456000" y="9725415"/>
              <a:ext cx="12729658" cy="95387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>
              <a:off x="9594000" y="11412000"/>
              <a:ext cx="619200" cy="7689600"/>
              <a:chOff x="9594000" y="11412000"/>
              <a:chExt cx="619200" cy="76896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9594000" y="11412000"/>
                <a:ext cx="619200" cy="768960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>
                <a:off x="9900000" y="11412000"/>
                <a:ext cx="0" cy="612000"/>
              </a:xfrm>
              <a:prstGeom prst="line">
                <a:avLst/>
              </a:prstGeom>
              <a:ln w="857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>
              <a:off x="11383200" y="10332000"/>
              <a:ext cx="626400" cy="8766000"/>
              <a:chOff x="11383200" y="10332000"/>
              <a:chExt cx="626400" cy="8766000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11383200" y="10342800"/>
                <a:ext cx="626400" cy="875520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>
                <a:off x="11685600" y="10332000"/>
                <a:ext cx="0" cy="432000"/>
              </a:xfrm>
              <a:prstGeom prst="line">
                <a:avLst/>
              </a:prstGeom>
              <a:ln w="857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13183200" y="15504288"/>
              <a:ext cx="626400" cy="3600912"/>
              <a:chOff x="13183200" y="15504288"/>
              <a:chExt cx="626400" cy="3600912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13183200" y="15541200"/>
                <a:ext cx="626400" cy="356400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1" name="Straight Connector 100"/>
              <p:cNvCxnSpPr/>
              <p:nvPr/>
            </p:nvCxnSpPr>
            <p:spPr>
              <a:xfrm>
                <a:off x="13492800" y="15504288"/>
                <a:ext cx="0" cy="756000"/>
              </a:xfrm>
              <a:prstGeom prst="line">
                <a:avLst/>
              </a:prstGeom>
              <a:ln w="857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8" name="Rectangle 97"/>
          <p:cNvSpPr/>
          <p:nvPr/>
        </p:nvSpPr>
        <p:spPr>
          <a:xfrm>
            <a:off x="10796601" y="1188309"/>
            <a:ext cx="1800551" cy="7644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/>
          <p:cNvSpPr/>
          <p:nvPr/>
        </p:nvSpPr>
        <p:spPr>
          <a:xfrm>
            <a:off x="12580998" y="3383999"/>
            <a:ext cx="1783002" cy="533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10866511" y="9725415"/>
            <a:ext cx="1730641" cy="10554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12580997" y="14494780"/>
            <a:ext cx="1783003" cy="5670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/>
          <p:cNvSpPr/>
          <p:nvPr/>
        </p:nvSpPr>
        <p:spPr>
          <a:xfrm>
            <a:off x="14328000" y="14884399"/>
            <a:ext cx="2286095" cy="5509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8" name="Straight Arrow Connector 107"/>
          <p:cNvCxnSpPr/>
          <p:nvPr/>
        </p:nvCxnSpPr>
        <p:spPr>
          <a:xfrm>
            <a:off x="5436000" y="1956553"/>
            <a:ext cx="2353548" cy="886754"/>
          </a:xfrm>
          <a:prstGeom prst="straightConnector1">
            <a:avLst/>
          </a:prstGeom>
          <a:ln w="127000" cap="rnd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5132987" y="11286818"/>
            <a:ext cx="2408374" cy="1986025"/>
          </a:xfrm>
          <a:prstGeom prst="straightConnector1">
            <a:avLst/>
          </a:prstGeom>
          <a:ln w="127000" cap="rnd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H="1">
            <a:off x="8494116" y="12024000"/>
            <a:ext cx="550232" cy="1036425"/>
          </a:xfrm>
          <a:prstGeom prst="straightConnector1">
            <a:avLst/>
          </a:prstGeom>
          <a:ln w="127000" cap="rnd">
            <a:solidFill>
              <a:srgbClr val="00B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29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954708" y="863600"/>
            <a:ext cx="29312340" cy="16022488"/>
          </a:xfrm>
          <a:prstGeom prst="rect">
            <a:avLst/>
          </a:prstGeom>
        </p:spPr>
        <p:txBody>
          <a:bodyPr lIns="61603" tIns="30802" rIns="61603" bIns="30802"/>
          <a:lstStyle/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6500" kern="0" dirty="0" smtClean="0">
                <a:latin typeface="Arial" pitchFamily="34" charset="0"/>
                <a:cs typeface="Arial" pitchFamily="34" charset="0"/>
              </a:rPr>
              <a:t>constancy is not effected by modulation masking (or ‘adaptation’):</a:t>
            </a:r>
            <a:endParaRPr lang="en-GB" sz="6500" kern="0" dirty="0">
              <a:latin typeface="Arial" pitchFamily="34" charset="0"/>
              <a:cs typeface="Arial" pitchFamily="34" charset="0"/>
            </a:endParaRPr>
          </a:p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  - </a:t>
            </a:r>
            <a:r>
              <a:rPr lang="en-GB" sz="6500" kern="0" dirty="0" smtClean="0">
                <a:latin typeface="Arial" pitchFamily="34" charset="0"/>
                <a:cs typeface="Arial" pitchFamily="34" charset="0"/>
              </a:rPr>
              <a:t>this is consistent with data on detection of sinusoidal AM </a:t>
            </a:r>
          </a:p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6500" kern="0" dirty="0" smtClean="0">
                <a:latin typeface="Arial" pitchFamily="34" charset="0"/>
                <a:cs typeface="Arial" pitchFamily="34" charset="0"/>
              </a:rPr>
              <a:t>     (</a:t>
            </a:r>
            <a:r>
              <a:rPr lang="en-GB" sz="6500" kern="0" dirty="0" err="1" smtClean="0">
                <a:latin typeface="Arial" pitchFamily="34" charset="0"/>
                <a:cs typeface="Arial" pitchFamily="34" charset="0"/>
              </a:rPr>
              <a:t>Wojtczak</a:t>
            </a:r>
            <a:r>
              <a:rPr lang="en-GB" sz="6500" kern="0" dirty="0" smtClean="0">
                <a:latin typeface="Arial" pitchFamily="34" charset="0"/>
                <a:cs typeface="Arial" pitchFamily="34" charset="0"/>
              </a:rPr>
              <a:t> &amp; </a:t>
            </a:r>
            <a:r>
              <a:rPr lang="en-GB" sz="6500" kern="0" dirty="0" err="1" smtClean="0">
                <a:latin typeface="Arial" pitchFamily="34" charset="0"/>
                <a:cs typeface="Arial" pitchFamily="34" charset="0"/>
              </a:rPr>
              <a:t>Viemeister</a:t>
            </a:r>
            <a:r>
              <a:rPr lang="en-GB" sz="6500" kern="0" dirty="0" smtClean="0">
                <a:latin typeface="Arial" pitchFamily="34" charset="0"/>
                <a:cs typeface="Arial" pitchFamily="34" charset="0"/>
              </a:rPr>
              <a:t>, 2005; speech mod. </a:t>
            </a:r>
            <a:r>
              <a:rPr lang="en-GB" sz="6500" kern="0" dirty="0">
                <a:latin typeface="Arial" pitchFamily="34" charset="0"/>
                <a:cs typeface="Arial" pitchFamily="34" charset="0"/>
              </a:rPr>
              <a:t>f</a:t>
            </a:r>
            <a:r>
              <a:rPr lang="en-GB" sz="6500" kern="0" dirty="0" smtClean="0">
                <a:latin typeface="Arial" pitchFamily="34" charset="0"/>
                <a:cs typeface="Arial" pitchFamily="34" charset="0"/>
              </a:rPr>
              <a:t>requencies are too low)</a:t>
            </a:r>
          </a:p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6500" kern="0" dirty="0" smtClean="0">
                <a:latin typeface="Arial" pitchFamily="34" charset="0"/>
                <a:cs typeface="Arial" pitchFamily="34" charset="0"/>
              </a:rPr>
              <a:t>  - and with ‘extrinsic</a:t>
            </a:r>
            <a:r>
              <a:rPr lang="en-GB" sz="6500" kern="0" dirty="0">
                <a:latin typeface="Arial" pitchFamily="34" charset="0"/>
                <a:cs typeface="Arial" pitchFamily="34" charset="0"/>
              </a:rPr>
              <a:t>’ </a:t>
            </a:r>
            <a:r>
              <a:rPr lang="en-GB" sz="6500" kern="0" dirty="0" smtClean="0">
                <a:latin typeface="Arial" pitchFamily="34" charset="0"/>
                <a:cs typeface="Arial" pitchFamily="34" charset="0"/>
              </a:rPr>
              <a:t>compensation from preceding contexts in speech</a:t>
            </a:r>
          </a:p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6500" kern="0" dirty="0" smtClean="0">
                <a:latin typeface="Arial" pitchFamily="34" charset="0"/>
                <a:cs typeface="Arial" pitchFamily="34" charset="0"/>
              </a:rPr>
              <a:t>     (Watkins, 2005; contexts w/ reversed reverb. don’t → compensation)</a:t>
            </a:r>
          </a:p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endParaRPr lang="en-GB" sz="6500" kern="0" dirty="0">
              <a:latin typeface="Arial" pitchFamily="34" charset="0"/>
              <a:cs typeface="Arial" pitchFamily="34" charset="0"/>
            </a:endParaRPr>
          </a:p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</a:pPr>
            <a:r>
              <a:rPr lang="en-GB" sz="6500" kern="0" dirty="0" smtClean="0">
                <a:latin typeface="Arial" pitchFamily="34" charset="0"/>
                <a:cs typeface="Arial" pitchFamily="34" charset="0"/>
              </a:rPr>
              <a:t> there is also some ‘intrinsic’ compensation, from within test words</a:t>
            </a:r>
          </a:p>
          <a:p>
            <a:pPr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6500" kern="0" dirty="0" smtClean="0">
                <a:latin typeface="Arial" pitchFamily="34" charset="0"/>
                <a:cs typeface="Arial" pitchFamily="34" charset="0"/>
              </a:rPr>
              <a:t>  - informed by tails that arise </a:t>
            </a:r>
            <a:r>
              <a:rPr lang="en-GB" sz="6500" i="1" kern="0" dirty="0" smtClean="0">
                <a:latin typeface="Arial" pitchFamily="34" charset="0"/>
                <a:cs typeface="Arial" pitchFamily="34" charset="0"/>
              </a:rPr>
              <a:t>after </a:t>
            </a:r>
            <a:r>
              <a:rPr lang="en-GB" sz="6500" kern="0" dirty="0" smtClean="0">
                <a:latin typeface="Arial" pitchFamily="34" charset="0"/>
                <a:cs typeface="Arial" pitchFamily="34" charset="0"/>
              </a:rPr>
              <a:t>the test-word’s consonant</a:t>
            </a:r>
          </a:p>
          <a:p>
            <a:pPr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6500" kern="0" dirty="0" smtClean="0">
                <a:latin typeface="Arial" pitchFamily="34" charset="0"/>
                <a:cs typeface="Arial" pitchFamily="34" charset="0"/>
              </a:rPr>
              <a:t>  - less influential than the extrinsic compensation from preceding contexts,</a:t>
            </a:r>
          </a:p>
          <a:p>
            <a:pPr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6500" kern="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GB" sz="65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6500" kern="0" dirty="0" smtClean="0">
                <a:latin typeface="Arial" pitchFamily="34" charset="0"/>
                <a:cs typeface="Arial" pitchFamily="34" charset="0"/>
              </a:rPr>
              <a:t>  so its effects only emerge with isolated test-words</a:t>
            </a:r>
          </a:p>
        </p:txBody>
      </p:sp>
    </p:spTree>
    <p:extLst>
      <p:ext uri="{BB962C8B-B14F-4D97-AF65-F5344CB8AC3E}">
        <p14:creationId xmlns:p14="http://schemas.microsoft.com/office/powerpoint/2010/main" val="27451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195" y="4860752"/>
            <a:ext cx="7468300" cy="992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2115" y="8986654"/>
            <a:ext cx="4347483" cy="5796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56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638337" y="1620774"/>
            <a:ext cx="4714908" cy="131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5227" tIns="147614" rIns="295227" bIns="147614">
            <a:spAutoFit/>
          </a:bodyPr>
          <a:lstStyle/>
          <a:p>
            <a:pPr algn="ctr"/>
            <a:r>
              <a:rPr lang="en-US" sz="6600" dirty="0" smtClean="0">
                <a:latin typeface="Arial" pitchFamily="34" charset="0"/>
                <a:cs typeface="Arial" pitchFamily="34" charset="0"/>
              </a:rPr>
              <a:t>harp in</a:t>
            </a:r>
            <a:endParaRPr lang="en-GB" sz="6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8496253" y="1620774"/>
            <a:ext cx="4714908" cy="131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5227" tIns="147614" rIns="295227" bIns="147614">
            <a:spAutoFit/>
          </a:bodyPr>
          <a:lstStyle/>
          <a:p>
            <a:pPr algn="ctr"/>
            <a:r>
              <a:rPr lang="en-US" sz="6600" dirty="0" smtClean="0">
                <a:latin typeface="Arial" pitchFamily="34" charset="0"/>
                <a:cs typeface="Arial" pitchFamily="34" charset="0"/>
              </a:rPr>
              <a:t>harp out</a:t>
            </a:r>
            <a:endParaRPr lang="en-GB" sz="6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dream-harp-01.wav">
            <a:hlinkClick r:id="" action="ppaction://media"/>
          </p:cNvPr>
          <p:cNvPicPr>
            <a:picLocks noRot="1" noChangeAspect="1"/>
          </p:cNvPicPr>
          <p:nvPr>
            <a:wavAudioFile r:embed="rId1" name="dream-harp-01.wav"/>
          </p:nvPr>
        </p:nvPicPr>
        <p:blipFill>
          <a:blip r:embed="rId5"/>
          <a:stretch>
            <a:fillRect/>
          </a:stretch>
        </p:blipFill>
        <p:spPr>
          <a:xfrm>
            <a:off x="4495725" y="3692476"/>
            <a:ext cx="1011243" cy="1011243"/>
          </a:xfrm>
          <a:prstGeom prst="rect">
            <a:avLst/>
          </a:prstGeom>
        </p:spPr>
      </p:pic>
      <p:pic>
        <p:nvPicPr>
          <p:cNvPr id="6" name="dream-harp-06.wav">
            <a:hlinkClick r:id="" action="ppaction://media"/>
          </p:cNvPr>
          <p:cNvPicPr>
            <a:picLocks noRot="1" noChangeAspect="1"/>
          </p:cNvPicPr>
          <p:nvPr>
            <a:wavAudioFile r:embed="rId2" name="dream-harp-06.wav"/>
          </p:nvPr>
        </p:nvPicPr>
        <p:blipFill>
          <a:blip r:embed="rId5"/>
          <a:stretch>
            <a:fillRect/>
          </a:stretch>
        </p:blipFill>
        <p:spPr>
          <a:xfrm>
            <a:off x="10567955" y="3692476"/>
            <a:ext cx="1071570" cy="107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6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6000" y="4788000"/>
            <a:ext cx="25941411" cy="14224050"/>
            <a:chOff x="2016000" y="6588000"/>
            <a:chExt cx="25941411" cy="142240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29821" b="5583"/>
            <a:stretch/>
          </p:blipFill>
          <p:spPr>
            <a:xfrm>
              <a:off x="2486025" y="6858000"/>
              <a:ext cx="25471386" cy="13373100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2016000" y="6588000"/>
              <a:ext cx="396000" cy="13464000"/>
              <a:chOff x="2484000" y="6588000"/>
              <a:chExt cx="396000" cy="1346400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 rot="5400000">
                <a:off x="-4248000" y="13320000"/>
                <a:ext cx="13464000" cy="0"/>
              </a:xfrm>
              <a:prstGeom prst="line">
                <a:avLst/>
              </a:prstGeom>
              <a:ln w="889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Group 16"/>
              <p:cNvGrpSpPr/>
              <p:nvPr/>
            </p:nvGrpSpPr>
            <p:grpSpPr>
              <a:xfrm>
                <a:off x="2520000" y="7686000"/>
                <a:ext cx="360000" cy="11000288"/>
                <a:chOff x="2520000" y="7686000"/>
                <a:chExt cx="360000" cy="11000288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2520000" y="10825200"/>
                  <a:ext cx="360000" cy="7861088"/>
                  <a:chOff x="2520000" y="10825200"/>
                  <a:chExt cx="360000" cy="7861088"/>
                </a:xfrm>
              </p:grpSpPr>
              <p:cxnSp>
                <p:nvCxnSpPr>
                  <p:cNvPr id="21" name="Straight Connector 20"/>
                  <p:cNvCxnSpPr/>
                  <p:nvPr/>
                </p:nvCxnSpPr>
                <p:spPr>
                  <a:xfrm>
                    <a:off x="2520000" y="18686288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/>
                  <p:cNvCxnSpPr/>
                  <p:nvPr/>
                </p:nvCxnSpPr>
                <p:spPr>
                  <a:xfrm>
                    <a:off x="2520000" y="17125899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/>
                  <p:cNvCxnSpPr/>
                  <p:nvPr/>
                </p:nvCxnSpPr>
                <p:spPr>
                  <a:xfrm>
                    <a:off x="2520000" y="15552000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>
                    <a:off x="2520000" y="13986000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2520000" y="12421592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>
                    <a:off x="2520000" y="10825200"/>
                    <a:ext cx="360000" cy="0"/>
                  </a:xfrm>
                  <a:prstGeom prst="line">
                    <a:avLst/>
                  </a:prstGeom>
                  <a:ln w="88900" cap="rnd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520000" y="9262800"/>
                  <a:ext cx="360000" cy="0"/>
                </a:xfrm>
                <a:prstGeom prst="line">
                  <a:avLst/>
                </a:prstGeom>
                <a:ln w="889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520000" y="7686000"/>
                  <a:ext cx="360000" cy="0"/>
                </a:xfrm>
                <a:prstGeom prst="line">
                  <a:avLst/>
                </a:prstGeom>
                <a:ln w="889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1" name="Group 30"/>
            <p:cNvGrpSpPr/>
            <p:nvPr/>
          </p:nvGrpSpPr>
          <p:grpSpPr>
            <a:xfrm>
              <a:off x="3725999" y="20304000"/>
              <a:ext cx="5293307" cy="508050"/>
              <a:chOff x="3726000" y="19831950"/>
              <a:chExt cx="5086800" cy="37050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3754800" y="20202450"/>
                <a:ext cx="5040000" cy="0"/>
              </a:xfrm>
              <a:prstGeom prst="line">
                <a:avLst/>
              </a:prstGeom>
              <a:ln w="889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5400000">
                <a:off x="8632800" y="20011950"/>
                <a:ext cx="360000" cy="0"/>
              </a:xfrm>
              <a:prstGeom prst="line">
                <a:avLst/>
              </a:prstGeom>
              <a:ln w="889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5400000">
                <a:off x="3546000" y="20013098"/>
                <a:ext cx="360000" cy="0"/>
              </a:xfrm>
              <a:prstGeom prst="line">
                <a:avLst/>
              </a:prstGeom>
              <a:ln w="889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5777200" y="19190344"/>
            <a:ext cx="4747075" cy="124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8217" tIns="219109" rIns="438217" bIns="219109">
            <a:spAutoFit/>
          </a:bodyPr>
          <a:lstStyle/>
          <a:p>
            <a:pPr algn="ctr"/>
            <a:r>
              <a:rPr lang="en-US" sz="5200" dirty="0">
                <a:latin typeface="Arial" pitchFamily="34" charset="0"/>
                <a:cs typeface="Arial" pitchFamily="34" charset="0"/>
              </a:rPr>
              <a:t>200 ms</a:t>
            </a:r>
            <a:endParaRPr lang="en-GB" sz="5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015016" y="5264641"/>
            <a:ext cx="2675387" cy="10682616"/>
            <a:chOff x="1015016" y="5264641"/>
            <a:chExt cx="2675387" cy="10682616"/>
          </a:xfrm>
        </p:grpSpPr>
        <p:sp>
          <p:nvSpPr>
            <p:cNvPr id="35" name="Text Box 7"/>
            <p:cNvSpPr txBox="1">
              <a:spLocks noChangeArrowheads="1"/>
            </p:cNvSpPr>
            <p:nvPr/>
          </p:nvSpPr>
          <p:spPr bwMode="auto">
            <a:xfrm>
              <a:off x="2808000" y="14704540"/>
              <a:ext cx="882403" cy="1242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ctr"/>
              <a:r>
                <a:rPr lang="en-US" sz="5200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GB" sz="5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2808000" y="11605950"/>
              <a:ext cx="882403" cy="1242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ctr"/>
              <a:r>
                <a:rPr lang="en-US" sz="5200" dirty="0">
                  <a:latin typeface="Arial" pitchFamily="34" charset="0"/>
                  <a:cs typeface="Arial" pitchFamily="34" charset="0"/>
                </a:rPr>
                <a:t>4</a:t>
              </a:r>
              <a:endParaRPr lang="en-GB" sz="5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Text Box 7"/>
            <p:cNvSpPr txBox="1">
              <a:spLocks noChangeArrowheads="1"/>
            </p:cNvSpPr>
            <p:nvPr/>
          </p:nvSpPr>
          <p:spPr bwMode="auto">
            <a:xfrm>
              <a:off x="2808000" y="8469364"/>
              <a:ext cx="882403" cy="1242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ctr"/>
              <a:r>
                <a:rPr lang="en-US" sz="5200" dirty="0">
                  <a:latin typeface="Arial" pitchFamily="34" charset="0"/>
                  <a:cs typeface="Arial" pitchFamily="34" charset="0"/>
                </a:rPr>
                <a:t>6</a:t>
              </a:r>
              <a:endParaRPr lang="en-GB" sz="5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 Box 19"/>
            <p:cNvSpPr txBox="1">
              <a:spLocks noChangeArrowheads="1"/>
            </p:cNvSpPr>
            <p:nvPr/>
          </p:nvSpPr>
          <p:spPr bwMode="auto">
            <a:xfrm rot="16200000">
              <a:off x="-1579733" y="11505923"/>
              <a:ext cx="6632270" cy="1442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ctr"/>
              <a:r>
                <a:rPr lang="en-GB" dirty="0">
                  <a:latin typeface="Arial" pitchFamily="34" charset="0"/>
                  <a:cs typeface="Arial" pitchFamily="34" charset="0"/>
                </a:rPr>
                <a:t>f</a:t>
              </a:r>
              <a:r>
                <a:rPr lang="en-GB" dirty="0" smtClean="0">
                  <a:latin typeface="Arial" pitchFamily="34" charset="0"/>
                  <a:cs typeface="Arial" pitchFamily="34" charset="0"/>
                </a:rPr>
                <a:t>requency, kHz</a:t>
              </a:r>
              <a:r>
                <a:rPr lang="en-GB" sz="6500" dirty="0" smtClean="0"/>
                <a:t>  </a:t>
              </a:r>
              <a:endParaRPr lang="en-GB" sz="6500" dirty="0"/>
            </a:p>
          </p:txBody>
        </p:sp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2808000" y="5264641"/>
              <a:ext cx="882403" cy="1242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ctr"/>
              <a:r>
                <a:rPr lang="en-US" sz="5200" dirty="0" smtClean="0">
                  <a:latin typeface="Arial" pitchFamily="34" charset="0"/>
                  <a:cs typeface="Arial" pitchFamily="34" charset="0"/>
                </a:rPr>
                <a:t>8</a:t>
              </a:r>
              <a:endParaRPr lang="en-GB" sz="5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9595371" y="2556496"/>
            <a:ext cx="9505056" cy="131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5227" tIns="147614" rIns="295227" bIns="147614">
            <a:spAutoFit/>
          </a:bodyPr>
          <a:lstStyle/>
          <a:p>
            <a:pPr algn="ctr"/>
            <a:r>
              <a:rPr lang="en-US" sz="6600" dirty="0">
                <a:latin typeface="Arial" pitchFamily="34" charset="0"/>
                <a:cs typeface="Arial" pitchFamily="34" charset="0"/>
              </a:rPr>
              <a:t>‘sir</a:t>
            </a:r>
            <a:r>
              <a:rPr lang="en-US" sz="6600" dirty="0" smtClean="0">
                <a:latin typeface="Arial" pitchFamily="34" charset="0"/>
                <a:cs typeface="Arial" pitchFamily="34" charset="0"/>
              </a:rPr>
              <a:t>’, far; gated</a:t>
            </a:r>
            <a:endParaRPr lang="en-GB" sz="6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25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74791" y="829754"/>
            <a:ext cx="29605184" cy="18602695"/>
          </a:xfrm>
          <a:prstGeom prst="rect">
            <a:avLst/>
          </a:prstGeom>
        </p:spPr>
        <p:txBody>
          <a:bodyPr lIns="61603" tIns="30802" rIns="61603" bIns="30802"/>
          <a:lstStyle/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</a:pPr>
            <a:r>
              <a:rPr lang="en-US" sz="6500" kern="0" dirty="0">
                <a:latin typeface="Arial" pitchFamily="34" charset="0"/>
                <a:cs typeface="Arial" pitchFamily="34" charset="0"/>
              </a:rPr>
              <a:t>  r</a:t>
            </a:r>
            <a:r>
              <a:rPr lang="en-US" sz="6500" kern="0" dirty="0" err="1">
                <a:latin typeface="Arial" pitchFamily="34" charset="0"/>
                <a:cs typeface="Arial" pitchFamily="34" charset="0"/>
              </a:rPr>
              <a:t>eal</a:t>
            </a:r>
            <a:r>
              <a:rPr lang="en-US" sz="6500" kern="0" dirty="0">
                <a:latin typeface="Arial" pitchFamily="34" charset="0"/>
                <a:cs typeface="Arial" pitchFamily="34" charset="0"/>
              </a:rPr>
              <a:t>-room reflection patterns: </a:t>
            </a:r>
          </a:p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r>
              <a:rPr lang="en-US" sz="6500" kern="0" dirty="0">
                <a:latin typeface="Arial" pitchFamily="34" charset="0"/>
                <a:cs typeface="Arial" pitchFamily="34" charset="0"/>
              </a:rPr>
              <a:t>    - taken from an office room, </a:t>
            </a:r>
          </a:p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r>
              <a:rPr lang="en-US" sz="6500" kern="0" dirty="0">
                <a:latin typeface="Arial" pitchFamily="34" charset="0"/>
                <a:cs typeface="Arial" pitchFamily="34" charset="0"/>
              </a:rPr>
              <a:t>       volume=</a:t>
            </a:r>
            <a:r>
              <a:rPr lang="en-GB" sz="6500" dirty="0">
                <a:latin typeface="Arial" pitchFamily="34" charset="0"/>
                <a:cs typeface="Arial" pitchFamily="34" charset="0"/>
              </a:rPr>
              <a:t>183.6 m</a:t>
            </a:r>
            <a:r>
              <a:rPr lang="en-GB" sz="6500" baseline="30000" dirty="0">
                <a:latin typeface="Arial" pitchFamily="34" charset="0"/>
                <a:cs typeface="Arial" pitchFamily="34" charset="0"/>
              </a:rPr>
              <a:t>3</a:t>
            </a:r>
          </a:p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r>
              <a:rPr lang="en-GB" sz="6500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6500" dirty="0">
                <a:latin typeface="Arial" pitchFamily="34" charset="0"/>
                <a:cs typeface="Arial" pitchFamily="34" charset="0"/>
              </a:rPr>
              <a:t>   - recorded with </a:t>
            </a:r>
            <a:r>
              <a:rPr lang="en-US" sz="6500" kern="0" dirty="0">
                <a:latin typeface="Arial" pitchFamily="34" charset="0"/>
                <a:cs typeface="Arial" pitchFamily="34" charset="0"/>
              </a:rPr>
              <a:t>dummy-head transducers, </a:t>
            </a:r>
          </a:p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r>
              <a:rPr lang="en-US" sz="6500" kern="0" dirty="0">
                <a:latin typeface="Arial" pitchFamily="34" charset="0"/>
                <a:cs typeface="Arial" pitchFamily="34" charset="0"/>
              </a:rPr>
              <a:t>      facing each other</a:t>
            </a: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FontTx/>
              <a:buChar char="•"/>
              <a:defRPr/>
            </a:pPr>
            <a:endParaRPr lang="en-US" sz="6500" kern="0" dirty="0">
              <a:latin typeface="Arial" pitchFamily="34" charset="0"/>
              <a:cs typeface="Arial" pitchFamily="34" charset="0"/>
            </a:endParaRP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defRPr/>
            </a:pPr>
            <a:endParaRPr lang="en-US" sz="6500" kern="0" dirty="0">
              <a:latin typeface="Arial" pitchFamily="34" charset="0"/>
              <a:cs typeface="Arial" pitchFamily="34" charset="0"/>
            </a:endParaRP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FontTx/>
              <a:buChar char="•"/>
              <a:defRPr/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 room’s impulse response (RIR) obtained at different distances,</a:t>
            </a: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defRPr/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   - this varies the amount of reflected sound in signals i.e.:</a:t>
            </a:r>
            <a:endParaRPr lang="en-US" sz="6500" kern="0" dirty="0">
              <a:latin typeface="Arial" pitchFamily="34" charset="0"/>
              <a:cs typeface="Arial" pitchFamily="34" charset="0"/>
            </a:endParaRPr>
          </a:p>
          <a:p>
            <a:pPr marL="403201" indent="-403201" defTabSz="2612786" eaLnBrk="0" fontAlgn="base" hangingPunct="0">
              <a:buClr>
                <a:schemeClr val="tx2"/>
              </a:buClr>
              <a:defRPr/>
            </a:pPr>
            <a:r>
              <a:rPr lang="en-US" sz="6500" kern="0" dirty="0">
                <a:latin typeface="Arial" pitchFamily="34" charset="0"/>
                <a:cs typeface="Arial" pitchFamily="34" charset="0"/>
              </a:rPr>
              <a:t>      early (50 ms) to late energy ratio:  18 dB at 0.32 m </a:t>
            </a:r>
            <a:r>
              <a:rPr lang="en-GB" sz="9200" dirty="0">
                <a:latin typeface="Arial" pitchFamily="34" charset="0"/>
                <a:cs typeface="Arial" pitchFamily="34" charset="0"/>
              </a:rPr>
              <a:t>→</a:t>
            </a:r>
            <a:r>
              <a:rPr lang="en-US" sz="6500" kern="0" dirty="0">
                <a:latin typeface="Arial" pitchFamily="34" charset="0"/>
                <a:cs typeface="Arial" pitchFamily="34" charset="0"/>
              </a:rPr>
              <a:t> 2 dB at 10 m,</a:t>
            </a: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defRPr/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     with an A-weighted energy decay rate of 60 dB per 960 ms at 10 m</a:t>
            </a: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defRPr/>
            </a:pPr>
            <a:endParaRPr lang="en-GB" sz="6500" kern="0" dirty="0">
              <a:latin typeface="Arial" pitchFamily="34" charset="0"/>
              <a:cs typeface="Arial" pitchFamily="34" charset="0"/>
            </a:endParaRPr>
          </a:p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6500" dirty="0">
                <a:latin typeface="Arial" pitchFamily="34" charset="0"/>
                <a:cs typeface="Arial" pitchFamily="34" charset="0"/>
              </a:rPr>
              <a:t> RIR convolved with ‘dry’ speech recordings</a:t>
            </a:r>
          </a:p>
          <a:p>
            <a:pPr marL="403201" indent="-403201" defTabSz="2612786" eaLnBrk="0" hangingPunct="0">
              <a:buClr>
                <a:schemeClr val="tx2"/>
              </a:buClr>
            </a:pPr>
            <a:r>
              <a:rPr lang="en-US" sz="6500" dirty="0">
                <a:latin typeface="Arial" pitchFamily="34" charset="0"/>
                <a:cs typeface="Arial" pitchFamily="34" charset="0"/>
              </a:rPr>
              <a:t>    - </a:t>
            </a:r>
            <a:r>
              <a:rPr lang="en-GB" sz="6500" kern="0" dirty="0">
                <a:latin typeface="Arial" pitchFamily="34" charset="0"/>
                <a:cs typeface="Arial" pitchFamily="34" charset="0"/>
              </a:rPr>
              <a:t>headphone presentation</a:t>
            </a:r>
            <a:r>
              <a:rPr lang="en-GB" sz="9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→</a:t>
            </a:r>
            <a:r>
              <a:rPr lang="en-GB" sz="6500" kern="0" dirty="0">
                <a:latin typeface="Arial" pitchFamily="34" charset="0"/>
                <a:cs typeface="Arial" pitchFamily="34" charset="0"/>
              </a:rPr>
              <a:t> monaural ‘real-room’ listening</a:t>
            </a:r>
            <a:endParaRPr lang="en-US" sz="6500" kern="0" dirty="0"/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FontTx/>
              <a:buChar char="•"/>
              <a:defRPr/>
            </a:pPr>
            <a:endParaRPr lang="en-GB" sz="6500" kern="0" dirty="0">
              <a:solidFill>
                <a:srgbClr val="009900"/>
              </a:solidFill>
              <a:latin typeface="Arial" charset="0"/>
            </a:endParaRP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FontTx/>
              <a:buChar char="•"/>
              <a:defRPr/>
            </a:pPr>
            <a:endParaRPr lang="en-US" sz="6500" kern="0" dirty="0">
              <a:solidFill>
                <a:srgbClr val="0099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412" y="829754"/>
            <a:ext cx="11765706" cy="787609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rot="5400000" flipH="1" flipV="1">
            <a:off x="19680082" y="5337589"/>
            <a:ext cx="2454548" cy="1347978"/>
          </a:xfrm>
          <a:prstGeom prst="straightConnector1">
            <a:avLst/>
          </a:prstGeom>
          <a:solidFill>
            <a:schemeClr val="tx2"/>
          </a:solidFill>
          <a:ln w="539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18348816" y="7102488"/>
            <a:ext cx="3921902" cy="129838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295227" tIns="147614" rIns="295227" bIns="147614">
            <a:spAutoFit/>
          </a:bodyPr>
          <a:lstStyle/>
          <a:p>
            <a:pPr algn="ctr"/>
            <a:r>
              <a:rPr lang="en-GB" dirty="0">
                <a:latin typeface="Arial" pitchFamily="34" charset="0"/>
                <a:cs typeface="Arial" pitchFamily="34" charset="0"/>
              </a:rPr>
              <a:t>speaker </a:t>
            </a:r>
            <a:r>
              <a:rPr lang="en-GB" sz="6500" dirty="0"/>
              <a:t>  </a:t>
            </a: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25581414" y="7102488"/>
            <a:ext cx="3921902" cy="129838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295227" tIns="147614" rIns="295227" bIns="147614">
            <a:spAutoFit/>
          </a:bodyPr>
          <a:lstStyle/>
          <a:p>
            <a:pPr algn="ctr"/>
            <a:r>
              <a:rPr lang="en-GB" dirty="0">
                <a:latin typeface="Arial" pitchFamily="34" charset="0"/>
                <a:cs typeface="Arial" pitchFamily="34" charset="0"/>
              </a:rPr>
              <a:t>listener </a:t>
            </a:r>
            <a:r>
              <a:rPr lang="en-GB" sz="6500" dirty="0"/>
              <a:t>  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27183456" y="5829198"/>
            <a:ext cx="2909095" cy="1123"/>
          </a:xfrm>
          <a:prstGeom prst="straightConnector1">
            <a:avLst/>
          </a:prstGeom>
          <a:solidFill>
            <a:schemeClr val="tx2"/>
          </a:solidFill>
          <a:ln w="539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6200000" flipV="1">
            <a:off x="25077443" y="4959296"/>
            <a:ext cx="3272730" cy="2013654"/>
          </a:xfrm>
          <a:prstGeom prst="straightConnector1">
            <a:avLst/>
          </a:prstGeom>
          <a:solidFill>
            <a:schemeClr val="tx2"/>
          </a:solidFill>
          <a:ln w="539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46608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 uiExpand="1" animBg="1"/>
      <p:bldP spid="8" grpId="0" uiExpan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015014" y="1872000"/>
            <a:ext cx="31208721" cy="19180873"/>
          </a:xfrm>
          <a:prstGeom prst="rect">
            <a:avLst/>
          </a:prstGeom>
        </p:spPr>
        <p:txBody>
          <a:bodyPr lIns="61603" tIns="30802" rIns="61603" bIns="30802"/>
          <a:lstStyle/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FontTx/>
              <a:buChar char="•"/>
              <a:defRPr/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 distinguished by their temporal envelopes  </a:t>
            </a: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defRPr/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   - notably, </a:t>
            </a:r>
            <a:r>
              <a:rPr lang="en-GB" sz="6500" kern="0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the gap (in ‘stir’ ) </a:t>
            </a:r>
            <a:r>
              <a:rPr lang="en-GB" sz="6500" kern="0" dirty="0">
                <a:latin typeface="Arial" pitchFamily="34" charset="0"/>
                <a:cs typeface="Arial" pitchFamily="34" charset="0"/>
              </a:rPr>
              <a:t>before voicing onset</a:t>
            </a:r>
          </a:p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 11-step continuum: </a:t>
            </a: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defRPr/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   - end-point ‘stir’ (step 10),  </a:t>
            </a: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defRPr/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       from </a:t>
            </a:r>
            <a:r>
              <a:rPr lang="en-GB" sz="6500" kern="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amplitude modulation </a:t>
            </a:r>
            <a:r>
              <a:rPr lang="en-GB" sz="6500" kern="0" dirty="0">
                <a:latin typeface="Arial" pitchFamily="34" charset="0"/>
                <a:cs typeface="Arial" pitchFamily="34" charset="0"/>
              </a:rPr>
              <a:t>of other end-point, ‘sir’ (step 0)</a:t>
            </a: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FontTx/>
              <a:buChar char="•"/>
              <a:defRPr/>
            </a:pPr>
            <a:r>
              <a:rPr lang="en-GB" sz="6500" kern="0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prominent effect of this AM is the gap</a:t>
            </a: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defRPr/>
            </a:pPr>
            <a:endParaRPr lang="en-GB" sz="6500" kern="0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defRPr/>
            </a:pPr>
            <a:endParaRPr lang="en-GB" sz="6500" kern="0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defRPr/>
            </a:pPr>
            <a:endParaRPr lang="en-GB" sz="6500" kern="0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defRPr/>
            </a:pPr>
            <a:endParaRPr lang="en-GB" sz="6500" kern="0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defRPr/>
            </a:pPr>
            <a:endParaRPr lang="en-GB" sz="6500" kern="0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defRPr/>
            </a:pPr>
            <a:endParaRPr lang="en-GB" sz="6500" kern="0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defRPr/>
            </a:pPr>
            <a:endParaRPr lang="en-GB" sz="6500" kern="0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FontTx/>
              <a:buChar char="•"/>
              <a:defRPr/>
            </a:pPr>
            <a:r>
              <a:rPr lang="en-GB" sz="6500" kern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intermediate steps,</a:t>
            </a:r>
            <a:r>
              <a:rPr lang="en-GB" sz="6500" kern="0" dirty="0">
                <a:latin typeface="Arial" pitchFamily="34" charset="0"/>
                <a:cs typeface="Arial" pitchFamily="34" charset="0"/>
              </a:rPr>
              <a:t> 1-9, by varying modulation depth</a:t>
            </a: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FontTx/>
              <a:buChar char="•"/>
              <a:defRPr/>
            </a:pPr>
            <a:endParaRPr lang="en-GB" sz="6500" kern="0" dirty="0">
              <a:latin typeface="Arial" pitchFamily="34" charset="0"/>
              <a:cs typeface="Arial" pitchFamily="34" charset="0"/>
            </a:endParaRP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FontTx/>
              <a:buChar char="•"/>
              <a:defRPr/>
            </a:pPr>
            <a:endParaRPr lang="en-GB" sz="6500" kern="0" dirty="0"/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FontTx/>
              <a:buChar char="•"/>
              <a:defRPr/>
            </a:pPr>
            <a:endParaRPr lang="en-GB" sz="6500" kern="0" dirty="0">
              <a:solidFill>
                <a:srgbClr val="009900"/>
              </a:solidFill>
              <a:latin typeface="Arial" charset="0"/>
            </a:endParaRP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FontTx/>
              <a:buChar char="•"/>
              <a:defRPr/>
            </a:pPr>
            <a:endParaRPr lang="en-GB" sz="6500" kern="0" dirty="0">
              <a:solidFill>
                <a:srgbClr val="009900"/>
              </a:solidFill>
              <a:latin typeface="Arial" charset="0"/>
            </a:endParaRPr>
          </a:p>
        </p:txBody>
      </p:sp>
      <p:pic>
        <p:nvPicPr>
          <p:cNvPr id="35" name="Picture 56" descr="stirtif.tif"/>
          <p:cNvPicPr>
            <a:picLocks noChangeAspect="1"/>
          </p:cNvPicPr>
          <p:nvPr/>
        </p:nvPicPr>
        <p:blipFill>
          <a:blip r:embed="rId6" cstate="print"/>
          <a:srcRect b="14763"/>
          <a:stretch>
            <a:fillRect/>
          </a:stretch>
        </p:blipFill>
        <p:spPr bwMode="auto">
          <a:xfrm>
            <a:off x="19804275" y="11840933"/>
            <a:ext cx="7293551" cy="284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5" descr="sirtif.tif"/>
          <p:cNvPicPr>
            <a:picLocks noChangeAspect="1"/>
          </p:cNvPicPr>
          <p:nvPr/>
        </p:nvPicPr>
        <p:blipFill>
          <a:blip r:embed="rId7" cstate="print"/>
          <a:srcRect b="67678"/>
          <a:stretch>
            <a:fillRect/>
          </a:stretch>
        </p:blipFill>
        <p:spPr bwMode="auto">
          <a:xfrm>
            <a:off x="3636797" y="10533185"/>
            <a:ext cx="7283422" cy="1511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5" descr="sirtif.tif"/>
          <p:cNvPicPr>
            <a:picLocks noChangeAspect="1"/>
          </p:cNvPicPr>
          <p:nvPr/>
        </p:nvPicPr>
        <p:blipFill>
          <a:blip r:embed="rId7" cstate="print"/>
          <a:srcRect t="31568" b="10541"/>
          <a:stretch>
            <a:fillRect/>
          </a:stretch>
        </p:blipFill>
        <p:spPr bwMode="auto">
          <a:xfrm>
            <a:off x="3533418" y="12045181"/>
            <a:ext cx="7283422" cy="270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 40"/>
          <p:cNvGrpSpPr/>
          <p:nvPr/>
        </p:nvGrpSpPr>
        <p:grpSpPr>
          <a:xfrm>
            <a:off x="2522806" y="14927095"/>
            <a:ext cx="4747075" cy="1719042"/>
            <a:chOff x="3616200" y="25565978"/>
            <a:chExt cx="6711210" cy="2723263"/>
          </a:xfrm>
        </p:grpSpPr>
        <p:grpSp>
          <p:nvGrpSpPr>
            <p:cNvPr id="29" name="Group 121"/>
            <p:cNvGrpSpPr>
              <a:grpSpLocks/>
            </p:cNvGrpSpPr>
            <p:nvPr/>
          </p:nvGrpSpPr>
          <p:grpSpPr bwMode="auto">
            <a:xfrm>
              <a:off x="5150125" y="25565978"/>
              <a:ext cx="3620847" cy="390838"/>
              <a:chOff x="2214000" y="17244000"/>
              <a:chExt cx="731756" cy="145588"/>
            </a:xfrm>
          </p:grpSpPr>
          <p:grpSp>
            <p:nvGrpSpPr>
              <p:cNvPr id="31" name="Group 22"/>
              <p:cNvGrpSpPr>
                <a:grpSpLocks/>
              </p:cNvGrpSpPr>
              <p:nvPr/>
            </p:nvGrpSpPr>
            <p:grpSpPr bwMode="auto">
              <a:xfrm>
                <a:off x="2220406" y="17244000"/>
                <a:ext cx="721588" cy="144000"/>
                <a:chOff x="2220406" y="16783061"/>
                <a:chExt cx="721588" cy="144000"/>
              </a:xfrm>
            </p:grpSpPr>
            <p:cxnSp>
              <p:nvCxnSpPr>
                <p:cNvPr id="33" name="Straight Connector 2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49200" y="16854267"/>
                  <a:ext cx="144000" cy="1588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4" name="Straight Connector 21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869200" y="16854267"/>
                  <a:ext cx="144000" cy="1588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32" name="Straight Connector 217"/>
              <p:cNvCxnSpPr>
                <a:cxnSpLocks noChangeShapeType="1"/>
              </p:cNvCxnSpPr>
              <p:nvPr/>
            </p:nvCxnSpPr>
            <p:spPr bwMode="auto">
              <a:xfrm>
                <a:off x="2214000" y="17388000"/>
                <a:ext cx="731756" cy="1588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3616200" y="26320560"/>
              <a:ext cx="6711210" cy="1968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ctr"/>
              <a:r>
                <a:rPr lang="en-US" sz="5200" dirty="0">
                  <a:latin typeface="Arial" pitchFamily="34" charset="0"/>
                  <a:cs typeface="Arial" pitchFamily="34" charset="0"/>
                </a:rPr>
                <a:t>200 ms</a:t>
              </a:r>
              <a:endParaRPr lang="en-GB" sz="5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9192847" y="14477374"/>
            <a:ext cx="4295102" cy="11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5227" tIns="147614" rIns="295227" bIns="147614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step 0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0355051" y="13599630"/>
            <a:ext cx="4007699" cy="11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5227" tIns="147614" rIns="295227" bIns="147614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‘sir’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6686842" y="13734914"/>
            <a:ext cx="3558074" cy="11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5227" tIns="147614" rIns="295227" bIns="147614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‘stir’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18"/>
          <p:cNvSpPr>
            <a:spLocks noChangeArrowheads="1"/>
          </p:cNvSpPr>
          <p:nvPr/>
        </p:nvSpPr>
        <p:spPr bwMode="auto">
          <a:xfrm>
            <a:off x="25697741" y="14659172"/>
            <a:ext cx="4547176" cy="11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5227" tIns="147614" rIns="295227" bIns="147614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step 10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171623" y="9992047"/>
            <a:ext cx="5255183" cy="129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5227" tIns="147614" rIns="295227" bIns="147614">
            <a:spAutoFit/>
          </a:bodyPr>
          <a:lstStyle/>
          <a:p>
            <a:pPr>
              <a:defRPr/>
            </a:pPr>
            <a:r>
              <a:rPr lang="en-US" sz="65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AM function</a:t>
            </a:r>
            <a:endParaRPr lang="en-GB" sz="65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58"/>
          <p:cNvGrpSpPr/>
          <p:nvPr/>
        </p:nvGrpSpPr>
        <p:grpSpPr>
          <a:xfrm>
            <a:off x="10456110" y="16395509"/>
            <a:ext cx="4061950" cy="1442771"/>
            <a:chOff x="15903536" y="25655648"/>
            <a:chExt cx="5742611" cy="2285601"/>
          </a:xfrm>
        </p:grpSpPr>
        <p:cxnSp>
          <p:nvCxnSpPr>
            <p:cNvPr id="20" name="Straight Arrow Connector 31"/>
            <p:cNvCxnSpPr>
              <a:cxnSpLocks noChangeShapeType="1"/>
            </p:cNvCxnSpPr>
            <p:nvPr/>
          </p:nvCxnSpPr>
          <p:spPr bwMode="auto">
            <a:xfrm>
              <a:off x="19392532" y="26828715"/>
              <a:ext cx="2253615" cy="55"/>
            </a:xfrm>
            <a:prstGeom prst="straightConnector1">
              <a:avLst/>
            </a:prstGeom>
            <a:noFill/>
            <a:ln w="1143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15903536" y="25655648"/>
              <a:ext cx="4863755" cy="2285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r>
                <a:rPr lang="en-GB" dirty="0">
                  <a:latin typeface="Arial" pitchFamily="34" charset="0"/>
                  <a:cs typeface="Arial" pitchFamily="34" charset="0"/>
                </a:rPr>
                <a:t>time</a:t>
              </a:r>
              <a:r>
                <a:rPr lang="en-GB" sz="6500" dirty="0"/>
                <a:t>  </a:t>
              </a:r>
            </a:p>
          </p:txBody>
        </p:sp>
      </p:grpSp>
      <p:grpSp>
        <p:nvGrpSpPr>
          <p:cNvPr id="14" name="Group 39"/>
          <p:cNvGrpSpPr/>
          <p:nvPr/>
        </p:nvGrpSpPr>
        <p:grpSpPr>
          <a:xfrm>
            <a:off x="1015015" y="10633830"/>
            <a:ext cx="1442771" cy="5395697"/>
            <a:chOff x="2413243" y="18776593"/>
            <a:chExt cx="2039727" cy="8547728"/>
          </a:xfrm>
        </p:grpSpPr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 rot="16200000">
              <a:off x="169878" y="23041229"/>
              <a:ext cx="6526457" cy="2039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r>
                <a:rPr lang="en-GB" dirty="0">
                  <a:latin typeface="Arial" pitchFamily="34" charset="0"/>
                  <a:cs typeface="Arial" pitchFamily="34" charset="0"/>
                </a:rPr>
                <a:t>amplitude</a:t>
              </a:r>
              <a:r>
                <a:rPr lang="en-GB" sz="6500" dirty="0"/>
                <a:t>  </a:t>
              </a:r>
            </a:p>
          </p:txBody>
        </p:sp>
        <p:cxnSp>
          <p:nvCxnSpPr>
            <p:cNvPr id="19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2562424" y="19781590"/>
              <a:ext cx="2016000" cy="6006"/>
            </a:xfrm>
            <a:prstGeom prst="straightConnector1">
              <a:avLst/>
            </a:prstGeom>
            <a:noFill/>
            <a:ln w="1143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2" name="Group 41"/>
          <p:cNvGrpSpPr/>
          <p:nvPr/>
        </p:nvGrpSpPr>
        <p:grpSpPr>
          <a:xfrm>
            <a:off x="18945255" y="14929391"/>
            <a:ext cx="4276311" cy="1671651"/>
            <a:chOff x="26833550" y="25569616"/>
            <a:chExt cx="6045665" cy="2648187"/>
          </a:xfrm>
        </p:grpSpPr>
        <p:grpSp>
          <p:nvGrpSpPr>
            <p:cNvPr id="36" name="Group 116"/>
            <p:cNvGrpSpPr>
              <a:grpSpLocks/>
            </p:cNvGrpSpPr>
            <p:nvPr/>
          </p:nvGrpSpPr>
          <p:grpSpPr bwMode="auto">
            <a:xfrm>
              <a:off x="28054471" y="25569616"/>
              <a:ext cx="3621621" cy="390838"/>
              <a:chOff x="2220406" y="17244000"/>
              <a:chExt cx="731913" cy="145588"/>
            </a:xfrm>
          </p:grpSpPr>
          <p:grpSp>
            <p:nvGrpSpPr>
              <p:cNvPr id="37" name="Group 22"/>
              <p:cNvGrpSpPr>
                <a:grpSpLocks/>
              </p:cNvGrpSpPr>
              <p:nvPr/>
            </p:nvGrpSpPr>
            <p:grpSpPr bwMode="auto">
              <a:xfrm>
                <a:off x="2220406" y="17244000"/>
                <a:ext cx="721588" cy="144000"/>
                <a:chOff x="2220406" y="16783061"/>
                <a:chExt cx="721588" cy="144000"/>
              </a:xfrm>
            </p:grpSpPr>
            <p:cxnSp>
              <p:nvCxnSpPr>
                <p:cNvPr id="39" name="Straight Connector 22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49200" y="16854267"/>
                  <a:ext cx="144000" cy="1588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0" name="Straight Connector 22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869200" y="16854267"/>
                  <a:ext cx="144000" cy="1588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38" name="Straight Connector 221"/>
              <p:cNvCxnSpPr>
                <a:cxnSpLocks noChangeShapeType="1"/>
              </p:cNvCxnSpPr>
              <p:nvPr/>
            </p:nvCxnSpPr>
            <p:spPr bwMode="auto">
              <a:xfrm>
                <a:off x="2220563" y="17388000"/>
                <a:ext cx="731756" cy="1588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26833550" y="26249122"/>
              <a:ext cx="6045665" cy="1968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ctr"/>
              <a:r>
                <a:rPr lang="en-US" sz="5200" dirty="0">
                  <a:latin typeface="Arial" pitchFamily="34" charset="0"/>
                  <a:cs typeface="Arial" pitchFamily="34" charset="0"/>
                </a:rPr>
                <a:t>200</a:t>
              </a:r>
              <a:r>
                <a:rPr lang="en-US" sz="5200" dirty="0"/>
                <a:t> </a:t>
              </a:r>
              <a:r>
                <a:rPr lang="en-US" sz="5200" dirty="0">
                  <a:latin typeface="Arial" pitchFamily="34" charset="0"/>
                  <a:cs typeface="Arial" pitchFamily="34" charset="0"/>
                </a:rPr>
                <a:t>ms</a:t>
              </a:r>
              <a:endParaRPr lang="en-GB" sz="52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6" name="Straight Arrow Connector 15"/>
          <p:cNvCxnSpPr/>
          <p:nvPr/>
        </p:nvCxnSpPr>
        <p:spPr bwMode="auto">
          <a:xfrm rot="5400000">
            <a:off x="21525901" y="11141402"/>
            <a:ext cx="1307749" cy="1123"/>
          </a:xfrm>
          <a:prstGeom prst="straightConnector1">
            <a:avLst/>
          </a:prstGeom>
          <a:solidFill>
            <a:schemeClr val="tx2"/>
          </a:solidFill>
          <a:ln w="24130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12628928" y="11029227"/>
            <a:ext cx="7023755" cy="1307749"/>
          </a:xfrm>
          <a:prstGeom prst="straightConnector1">
            <a:avLst/>
          </a:prstGeom>
          <a:solidFill>
            <a:schemeClr val="tx2"/>
          </a:solidFill>
          <a:ln w="241300" cap="flat" cmpd="sng" algn="ctr">
            <a:solidFill>
              <a:schemeClr val="bg1">
                <a:lumMod val="65000"/>
                <a:alpha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2661208" y="576000"/>
            <a:ext cx="24906624" cy="1150201"/>
          </a:xfrm>
          <a:prstGeom prst="rect">
            <a:avLst/>
          </a:prstGeom>
        </p:spPr>
        <p:txBody>
          <a:bodyPr lIns="61603" tIns="30802" rIns="61603" bIns="30802"/>
          <a:lstStyle/>
          <a:p>
            <a:pPr algn="ctr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defRPr/>
            </a:pPr>
            <a:r>
              <a:rPr lang="en-US" sz="6500" kern="0" dirty="0">
                <a:latin typeface="Arial" pitchFamily="34" charset="0"/>
                <a:cs typeface="Arial" pitchFamily="34" charset="0"/>
              </a:rPr>
              <a:t>test words; ‘sir’ vs. ‘stir’</a:t>
            </a:r>
          </a:p>
        </p:txBody>
      </p:sp>
      <p:pic>
        <p:nvPicPr>
          <p:cNvPr id="43" name="step0.wav">
            <a:hlinkClick r:id="" action="ppaction://media"/>
          </p:cNvPr>
          <p:cNvPicPr>
            <a:picLocks noRot="1" noChangeAspect="1"/>
          </p:cNvPicPr>
          <p:nvPr>
            <a:wavAudioFile r:embed="rId1" name="step0.wav"/>
          </p:nvPr>
        </p:nvPicPr>
        <p:blipFill>
          <a:blip r:embed="rId8" cstate="print"/>
          <a:stretch>
            <a:fillRect/>
          </a:stretch>
        </p:blipFill>
        <p:spPr>
          <a:xfrm>
            <a:off x="11400722" y="12862219"/>
            <a:ext cx="1018563" cy="908991"/>
          </a:xfrm>
          <a:prstGeom prst="rect">
            <a:avLst/>
          </a:prstGeom>
        </p:spPr>
      </p:pic>
      <p:pic>
        <p:nvPicPr>
          <p:cNvPr id="44" name="step10.wav">
            <a:hlinkClick r:id="" action="ppaction://media"/>
          </p:cNvPr>
          <p:cNvPicPr>
            <a:picLocks noRot="1" noChangeAspect="1"/>
          </p:cNvPicPr>
          <p:nvPr>
            <a:wavAudioFile r:embed="rId2" name="step10.wav"/>
          </p:nvPr>
        </p:nvPicPr>
        <p:blipFill>
          <a:blip r:embed="rId9" cstate="print"/>
          <a:stretch>
            <a:fillRect/>
          </a:stretch>
        </p:blipFill>
        <p:spPr>
          <a:xfrm>
            <a:off x="27519986" y="12862219"/>
            <a:ext cx="1018563" cy="908991"/>
          </a:xfrm>
          <a:prstGeom prst="rect">
            <a:avLst/>
          </a:prstGeom>
        </p:spPr>
      </p:pic>
      <p:pic>
        <p:nvPicPr>
          <p:cNvPr id="46" name="steps 1-9.wav">
            <a:hlinkClick r:id="" action="ppaction://media"/>
          </p:cNvPr>
          <p:cNvPicPr>
            <a:picLocks noRot="1" noChangeAspect="1"/>
          </p:cNvPicPr>
          <p:nvPr>
            <a:wavAudioFile r:embed="rId3" name="steps 1-9.wav"/>
          </p:nvPr>
        </p:nvPicPr>
        <p:blipFill>
          <a:blip r:embed="rId8" cstate="print"/>
          <a:stretch>
            <a:fillRect/>
          </a:stretch>
        </p:blipFill>
        <p:spPr>
          <a:xfrm>
            <a:off x="21861273" y="19767548"/>
            <a:ext cx="1018563" cy="9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595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>
                <p:cTn id="10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>
                <p:cTn id="10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" grpId="0" build="p"/>
      <p:bldP spid="25" grpId="0"/>
      <p:bldP spid="9" grpId="0"/>
      <p:bldP spid="10" grpId="0"/>
      <p:bldP spid="23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967633" y="558800"/>
            <a:ext cx="28270393" cy="16349706"/>
          </a:xfrm>
          <a:prstGeom prst="rect">
            <a:avLst/>
          </a:prstGeom>
        </p:spPr>
        <p:txBody>
          <a:bodyPr lIns="61603" tIns="30802" rIns="61603" bIns="30802"/>
          <a:lstStyle/>
          <a:p>
            <a:pPr algn="ctr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constancy paradigm</a:t>
            </a:r>
          </a:p>
          <a:p>
            <a:pPr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endParaRPr lang="en-GB" sz="6500" kern="0" dirty="0">
              <a:latin typeface="Arial" pitchFamily="34" charset="0"/>
              <a:cs typeface="Arial" pitchFamily="34" charset="0"/>
            </a:endParaRPr>
          </a:p>
          <a:p>
            <a:pPr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 apply RIRs to sounds</a:t>
            </a:r>
          </a:p>
          <a:p>
            <a:pPr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  - vary their distances  </a:t>
            </a:r>
          </a:p>
          <a:p>
            <a:pPr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 listeners identify these test words </a:t>
            </a:r>
          </a:p>
          <a:p>
            <a:pPr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  - measure </a:t>
            </a:r>
            <a:r>
              <a:rPr lang="en-GB" sz="6500" kern="0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category boundary</a:t>
            </a:r>
            <a:r>
              <a:rPr lang="en-GB" sz="6500" kern="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defRPr/>
            </a:pPr>
            <a:endParaRPr lang="en-GB" sz="6500" kern="0" dirty="0">
              <a:latin typeface="Arial" pitchFamily="34" charset="0"/>
              <a:cs typeface="Arial" pitchFamily="34" charset="0"/>
            </a:endParaRPr>
          </a:p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‘extrinsic’ context: </a:t>
            </a:r>
            <a:endParaRPr lang="en-GB" sz="6500" dirty="0">
              <a:latin typeface="Arial" pitchFamily="34" charset="0"/>
              <a:cs typeface="Arial" pitchFamily="34" charset="0"/>
            </a:endParaRPr>
          </a:p>
          <a:p>
            <a:pPr marL="403201" indent="-403201" defTabSz="2612786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r>
              <a:rPr lang="en-GB" sz="6500" kern="0" dirty="0">
                <a:latin typeface="Arial" pitchFamily="34" charset="0"/>
                <a:cs typeface="Arial" pitchFamily="34" charset="0"/>
              </a:rPr>
              <a:t>    </a:t>
            </a:r>
            <a:r>
              <a:rPr lang="en-GB" sz="650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GB" sz="6500" dirty="0">
                <a:latin typeface="Arial" pitchFamily="34" charset="0"/>
                <a:cs typeface="Arial" pitchFamily="34" charset="0"/>
              </a:rPr>
              <a:t>next you’ll get _ </a:t>
            </a:r>
            <a:r>
              <a:rPr lang="en-GB" sz="6500" dirty="0" smtClean="0">
                <a:latin typeface="Arial" pitchFamily="34" charset="0"/>
                <a:cs typeface="Arial" pitchFamily="34" charset="0"/>
              </a:rPr>
              <a:t>”</a:t>
            </a:r>
            <a:endParaRPr lang="en-GB" sz="6500" dirty="0">
              <a:latin typeface="Arial" pitchFamily="34" charset="0"/>
              <a:cs typeface="Arial" pitchFamily="34" charset="0"/>
            </a:endParaRP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defRPr/>
            </a:pPr>
            <a:endParaRPr lang="en-GB" sz="6500" kern="0" dirty="0">
              <a:solidFill>
                <a:srgbClr val="009900"/>
              </a:solidFill>
              <a:latin typeface="Arial" charset="0"/>
            </a:endParaRPr>
          </a:p>
          <a:p>
            <a:pPr marL="403201" indent="-403201" defTabSz="2612786" eaLnBrk="0" fontAlgn="base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FontTx/>
              <a:buChar char="•"/>
              <a:defRPr/>
            </a:pPr>
            <a:endParaRPr lang="en-GB" sz="6500" kern="0" dirty="0">
              <a:solidFill>
                <a:srgbClr val="009900"/>
              </a:solidFill>
              <a:latin typeface="Arial" charset="0"/>
            </a:endParaRPr>
          </a:p>
        </p:txBody>
      </p:sp>
      <p:pic>
        <p:nvPicPr>
          <p:cNvPr id="20" name="Picture 19" descr="Clipboard0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54763" y="3621038"/>
            <a:ext cx="8446240" cy="9834523"/>
          </a:xfrm>
          <a:prstGeom prst="rect">
            <a:avLst/>
          </a:prstGeom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 rot="16217124">
            <a:off x="12128458" y="8171566"/>
            <a:ext cx="10892129" cy="893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603" tIns="30802" rIns="61603" bIns="30802">
            <a:spAutoFit/>
          </a:bodyPr>
          <a:lstStyle/>
          <a:p>
            <a:pPr algn="ctr" defTabSz="616031">
              <a:spcBef>
                <a:spcPct val="50000"/>
              </a:spcBef>
              <a:defRPr/>
            </a:pPr>
            <a:r>
              <a:rPr lang="en-GB" sz="54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mean proportion of ‘sir’ responses</a:t>
            </a:r>
            <a:endParaRPr lang="en-US" sz="54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Group 42"/>
          <p:cNvGrpSpPr/>
          <p:nvPr/>
        </p:nvGrpSpPr>
        <p:grpSpPr>
          <a:xfrm>
            <a:off x="16963228" y="4374189"/>
            <a:ext cx="1922681" cy="8593046"/>
            <a:chOff x="11549730" y="5057305"/>
            <a:chExt cx="3166761" cy="15859285"/>
          </a:xfrm>
        </p:grpSpPr>
        <p:sp>
          <p:nvSpPr>
            <p:cNvPr id="31" name="Text Box 27"/>
            <p:cNvSpPr txBox="1">
              <a:spLocks noChangeArrowheads="1"/>
            </p:cNvSpPr>
            <p:nvPr/>
          </p:nvSpPr>
          <p:spPr bwMode="auto">
            <a:xfrm>
              <a:off x="11549730" y="19212497"/>
              <a:ext cx="3166761" cy="1704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defTabSz="616031">
                <a:spcBef>
                  <a:spcPct val="50000"/>
                </a:spcBef>
                <a:defRPr/>
              </a:pPr>
              <a:r>
                <a:rPr lang="en-GB" sz="54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0.</a:t>
              </a:r>
              <a:endParaRPr lang="en-US" sz="54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Box 28"/>
            <p:cNvSpPr txBox="1">
              <a:spLocks noChangeArrowheads="1"/>
            </p:cNvSpPr>
            <p:nvPr/>
          </p:nvSpPr>
          <p:spPr bwMode="auto">
            <a:xfrm>
              <a:off x="11549732" y="12215192"/>
              <a:ext cx="2987253" cy="1704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defTabSz="616031">
                <a:spcBef>
                  <a:spcPct val="50000"/>
                </a:spcBef>
                <a:defRPr/>
              </a:pPr>
              <a:r>
                <a:rPr lang="en-GB" sz="54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.5</a:t>
              </a:r>
              <a:endParaRPr lang="en-US" sz="54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 Box 29"/>
            <p:cNvSpPr txBox="1">
              <a:spLocks noChangeArrowheads="1"/>
            </p:cNvSpPr>
            <p:nvPr/>
          </p:nvSpPr>
          <p:spPr bwMode="auto">
            <a:xfrm>
              <a:off x="11549730" y="5057305"/>
              <a:ext cx="3166761" cy="1704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defTabSz="616031">
                <a:spcBef>
                  <a:spcPct val="50000"/>
                </a:spcBef>
                <a:defRPr/>
              </a:pPr>
              <a:r>
                <a:rPr lang="en-GB" sz="54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1.</a:t>
              </a:r>
              <a:endParaRPr lang="en-US" sz="54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0308597" y="15098080"/>
            <a:ext cx="6042709" cy="893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603" tIns="30802" rIns="61603" bIns="30802">
            <a:spAutoFit/>
          </a:bodyPr>
          <a:lstStyle/>
          <a:p>
            <a:pPr algn="ctr" defTabSz="616031">
              <a:spcBef>
                <a:spcPct val="50000"/>
              </a:spcBef>
              <a:defRPr/>
            </a:pPr>
            <a:r>
              <a:rPr lang="en-GB" sz="54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continuum</a:t>
            </a:r>
            <a:r>
              <a:rPr lang="en-GB" sz="36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54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step</a:t>
            </a:r>
            <a:endParaRPr lang="en-US" sz="54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Group 41"/>
          <p:cNvGrpSpPr/>
          <p:nvPr/>
        </p:nvGrpSpPr>
        <p:grpSpPr>
          <a:xfrm>
            <a:off x="18923810" y="13566224"/>
            <a:ext cx="8514727" cy="923331"/>
            <a:chOff x="14264095" y="21749128"/>
            <a:chExt cx="14024227" cy="1704095"/>
          </a:xfrm>
        </p:grpSpPr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14264095" y="21749128"/>
              <a:ext cx="2714367" cy="1704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616031">
                <a:spcBef>
                  <a:spcPct val="50000"/>
                </a:spcBef>
                <a:defRPr/>
              </a:pPr>
              <a:r>
                <a:rPr lang="en-GB" sz="54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54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20145223" y="21749130"/>
              <a:ext cx="2261972" cy="1704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616031">
                <a:spcBef>
                  <a:spcPct val="50000"/>
                </a:spcBef>
                <a:defRPr/>
              </a:pPr>
              <a:r>
                <a:rPr lang="en-GB" sz="54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54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25573955" y="21749130"/>
              <a:ext cx="2714367" cy="1704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616031">
                <a:spcBef>
                  <a:spcPct val="50000"/>
                </a:spcBef>
                <a:defRPr/>
              </a:pPr>
              <a:r>
                <a:rPr lang="en-GB" sz="54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54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 Box 35"/>
          <p:cNvSpPr txBox="1">
            <a:spLocks noChangeArrowheads="1"/>
          </p:cNvSpPr>
          <p:nvPr/>
        </p:nvSpPr>
        <p:spPr bwMode="auto">
          <a:xfrm>
            <a:off x="18752143" y="14651479"/>
            <a:ext cx="2077181" cy="893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603" tIns="30802" rIns="61603" bIns="30802">
            <a:spAutoFit/>
          </a:bodyPr>
          <a:lstStyle/>
          <a:p>
            <a:pPr algn="ctr" defTabSz="616031">
              <a:spcBef>
                <a:spcPct val="50000"/>
              </a:spcBef>
              <a:defRPr/>
            </a:pPr>
            <a:r>
              <a:rPr lang="en-GB" sz="54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“sir”</a:t>
            </a:r>
            <a:endParaRPr lang="en-US" sz="54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 Box 36"/>
          <p:cNvSpPr txBox="1">
            <a:spLocks noChangeArrowheads="1"/>
          </p:cNvSpPr>
          <p:nvPr/>
        </p:nvSpPr>
        <p:spPr bwMode="auto">
          <a:xfrm>
            <a:off x="25761913" y="14651480"/>
            <a:ext cx="2077181" cy="893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603" tIns="30802" rIns="61603" bIns="30802">
            <a:spAutoFit/>
          </a:bodyPr>
          <a:lstStyle/>
          <a:p>
            <a:pPr algn="ctr" defTabSz="616031">
              <a:spcBef>
                <a:spcPct val="50000"/>
              </a:spcBef>
              <a:defRPr/>
            </a:pPr>
            <a:r>
              <a:rPr lang="en-GB" sz="54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“stir”</a:t>
            </a:r>
            <a:endParaRPr lang="en-US" sz="54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18043515" y="8720783"/>
            <a:ext cx="8678194" cy="0"/>
          </a:xfrm>
          <a:prstGeom prst="line">
            <a:avLst/>
          </a:prstGeom>
          <a:ln w="98425">
            <a:solidFill>
              <a:srgbClr val="0099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23038686" y="4207270"/>
            <a:ext cx="4396163" cy="255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603" tIns="30802" rIns="61603" bIns="30802">
            <a:spAutoFit/>
          </a:bodyPr>
          <a:lstStyle/>
          <a:p>
            <a:pPr defTabSz="616031">
              <a:spcBef>
                <a:spcPct val="50000"/>
              </a:spcBef>
              <a:defRPr/>
            </a:pPr>
            <a:r>
              <a:rPr lang="en-GB" sz="5400" kern="0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mean category boundary</a:t>
            </a:r>
          </a:p>
        </p:txBody>
      </p:sp>
      <p:sp>
        <p:nvSpPr>
          <p:cNvPr id="39" name="Left Arrow 38"/>
          <p:cNvSpPr/>
          <p:nvPr/>
        </p:nvSpPr>
        <p:spPr bwMode="auto">
          <a:xfrm>
            <a:off x="22684972" y="6732577"/>
            <a:ext cx="2324408" cy="766611"/>
          </a:xfrm>
          <a:prstGeom prst="lef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1603" tIns="30802" rIns="61603" bIns="30802" numCol="1" rtlCol="0" anchor="ctr" anchorCtr="0" compatLnSpc="1">
            <a:prstTxWarp prst="textNoShape">
              <a:avLst/>
            </a:prstTxWarp>
          </a:bodyPr>
          <a:lstStyle/>
          <a:p>
            <a:pPr defTabSz="1989268"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srgbClr val="009900"/>
              </a:solidFill>
              <a:latin typeface="Rdg Vesta" pitchFamily="2" charset="0"/>
            </a:endParaRPr>
          </a:p>
        </p:txBody>
      </p:sp>
      <p:pic>
        <p:nvPicPr>
          <p:cNvPr id="34" name="sirimwl1.00.31p5d5.31p5d5.wav">
            <a:hlinkClick r:id="" action="ppaction://media"/>
          </p:cNvPr>
          <p:cNvPicPr>
            <a:picLocks noRot="1" noChangeAspect="1"/>
          </p:cNvPicPr>
          <p:nvPr>
            <a:wavAudioFile r:embed="rId1" name="sirimwl1.00.31p5d5.31p5d5.wav"/>
          </p:nvPr>
        </p:nvPicPr>
        <p:blipFill>
          <a:blip r:embed="rId5"/>
          <a:stretch>
            <a:fillRect/>
          </a:stretch>
        </p:blipFill>
        <p:spPr>
          <a:xfrm>
            <a:off x="9567823" y="11472401"/>
            <a:ext cx="1143008" cy="114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36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" grpId="0" uiExpand="1" build="p"/>
      <p:bldP spid="21" grpId="0" uiExpand="1"/>
      <p:bldP spid="23" grpId="0" uiExpand="1"/>
      <p:bldP spid="25" grpId="0" uiExpand="1"/>
      <p:bldP spid="26" grpId="0" uiExpand="1"/>
      <p:bldP spid="18" grpId="0" uiExpand="1"/>
      <p:bldP spid="39" grpId="0" uiExpan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t="9463" b="4559"/>
          <a:stretch/>
        </p:blipFill>
        <p:spPr bwMode="auto">
          <a:xfrm>
            <a:off x="3456000" y="9725415"/>
            <a:ext cx="12729658" cy="953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3636000" y="19264145"/>
            <a:ext cx="12716914" cy="2012318"/>
            <a:chOff x="3636000" y="19264145"/>
            <a:chExt cx="12716914" cy="2012318"/>
          </a:xfrm>
        </p:grpSpPr>
        <p:sp>
          <p:nvSpPr>
            <p:cNvPr id="87" name="TextBox 86"/>
            <p:cNvSpPr txBox="1"/>
            <p:nvPr/>
          </p:nvSpPr>
          <p:spPr>
            <a:xfrm>
              <a:off x="3636000" y="19264145"/>
              <a:ext cx="1725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near</a:t>
              </a:r>
              <a:endParaRPr lang="en-GB" sz="60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764009" y="19264145"/>
              <a:ext cx="10823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far</a:t>
              </a:r>
              <a:endParaRPr lang="en-GB" sz="6000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092000" y="19264145"/>
              <a:ext cx="18966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none</a:t>
              </a:r>
              <a:endParaRPr lang="en-GB" sz="6000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899927" y="19264145"/>
              <a:ext cx="18966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none</a:t>
              </a:r>
              <a:endParaRPr lang="en-GB" sz="60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0831395" y="19264145"/>
              <a:ext cx="1725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near</a:t>
              </a:r>
              <a:endParaRPr lang="en-GB" sz="60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2895328" y="19264145"/>
              <a:ext cx="108234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>
                  <a:latin typeface="Arial" pitchFamily="34" charset="0"/>
                  <a:cs typeface="Arial" pitchFamily="34" charset="0"/>
                </a:rPr>
                <a:t>f</a:t>
              </a:r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ar</a:t>
              </a:r>
              <a:endParaRPr lang="en-GB" sz="60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4328000" y="19264145"/>
              <a:ext cx="202491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noise</a:t>
              </a:r>
              <a:endParaRPr lang="en-GB" sz="6000" dirty="0"/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5436000" y="20260800"/>
              <a:ext cx="3333232" cy="1015663"/>
              <a:chOff x="4176000" y="8717485"/>
              <a:chExt cx="3333232" cy="1015663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4176000" y="8717485"/>
                <a:ext cx="2664512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6000" dirty="0" smtClean="0">
                    <a:latin typeface="Arial" pitchFamily="34" charset="0"/>
                    <a:cs typeface="Arial" pitchFamily="34" charset="0"/>
                  </a:rPr>
                  <a:t>context</a:t>
                </a:r>
                <a:endParaRPr lang="en-GB" sz="6000" dirty="0"/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>
                <a:off x="6861232" y="9225316"/>
                <a:ext cx="648000" cy="0"/>
              </a:xfrm>
              <a:prstGeom prst="straightConnector1">
                <a:avLst/>
              </a:prstGeom>
              <a:ln w="889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Rectangle 55"/>
          <p:cNvSpPr/>
          <p:nvPr/>
        </p:nvSpPr>
        <p:spPr>
          <a:xfrm>
            <a:off x="5575174" y="15951200"/>
            <a:ext cx="1560000" cy="420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/>
          <p:cNvSpPr/>
          <p:nvPr/>
        </p:nvSpPr>
        <p:spPr>
          <a:xfrm>
            <a:off x="7135174" y="12522200"/>
            <a:ext cx="1918057" cy="7757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9053231" y="10405743"/>
            <a:ext cx="1818769" cy="979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/>
          <p:cNvSpPr/>
          <p:nvPr/>
        </p:nvSpPr>
        <p:spPr>
          <a:xfrm>
            <a:off x="10866511" y="9725415"/>
            <a:ext cx="1730641" cy="10554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/>
          <p:cNvSpPr/>
          <p:nvPr/>
        </p:nvSpPr>
        <p:spPr>
          <a:xfrm>
            <a:off x="12580998" y="14494780"/>
            <a:ext cx="1783002" cy="5670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>
            <a:off x="14364000" y="14732000"/>
            <a:ext cx="1999981" cy="5509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t="8564" r="-140" b="6602"/>
          <a:stretch/>
        </p:blipFill>
        <p:spPr bwMode="auto">
          <a:xfrm>
            <a:off x="3575081" y="1191369"/>
            <a:ext cx="12594016" cy="656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3564000" y="7719442"/>
            <a:ext cx="12788914" cy="2013706"/>
            <a:chOff x="3564000" y="7719442"/>
            <a:chExt cx="12788914" cy="2013706"/>
          </a:xfrm>
        </p:grpSpPr>
        <p:sp>
          <p:nvSpPr>
            <p:cNvPr id="21" name="TextBox 20"/>
            <p:cNvSpPr txBox="1"/>
            <p:nvPr/>
          </p:nvSpPr>
          <p:spPr>
            <a:xfrm>
              <a:off x="3564000" y="7719442"/>
              <a:ext cx="1725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near</a:t>
              </a:r>
              <a:endParaRPr lang="en-GB" sz="6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96000" y="7719442"/>
              <a:ext cx="10823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far</a:t>
              </a:r>
              <a:endParaRPr lang="en-GB" sz="6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92000" y="7719442"/>
              <a:ext cx="18966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none</a:t>
              </a:r>
              <a:endParaRPr lang="en-GB" sz="6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899927" y="7719442"/>
              <a:ext cx="18966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none</a:t>
              </a:r>
              <a:endParaRPr lang="en-GB" sz="6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872000" y="7719442"/>
              <a:ext cx="1725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near</a:t>
              </a:r>
              <a:endParaRPr lang="en-GB" sz="6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895328" y="7719442"/>
              <a:ext cx="108234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>
                  <a:latin typeface="Arial" pitchFamily="34" charset="0"/>
                  <a:cs typeface="Arial" pitchFamily="34" charset="0"/>
                </a:rPr>
                <a:t>f</a:t>
              </a:r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ar</a:t>
              </a:r>
              <a:endParaRPr lang="en-GB" sz="6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4328000" y="7719442"/>
              <a:ext cx="202491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noise</a:t>
              </a:r>
              <a:endParaRPr lang="en-GB" sz="6000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436000" y="8717485"/>
              <a:ext cx="3333232" cy="1015663"/>
              <a:chOff x="4176000" y="8717485"/>
              <a:chExt cx="3333232" cy="1015663"/>
            </a:xfrm>
          </p:grpSpPr>
          <p:sp>
            <p:nvSpPr>
              <p:cNvPr id="85" name="TextBox 84"/>
              <p:cNvSpPr txBox="1"/>
              <p:nvPr/>
            </p:nvSpPr>
            <p:spPr>
              <a:xfrm>
                <a:off x="4176000" y="8717485"/>
                <a:ext cx="2664512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6000" dirty="0" smtClean="0">
                    <a:latin typeface="Arial" pitchFamily="34" charset="0"/>
                    <a:cs typeface="Arial" pitchFamily="34" charset="0"/>
                  </a:rPr>
                  <a:t>context</a:t>
                </a:r>
                <a:endParaRPr lang="en-GB" sz="6000" dirty="0"/>
              </a:p>
            </p:txBody>
          </p:sp>
          <p:cxnSp>
            <p:nvCxnSpPr>
              <p:cNvPr id="4" name="Straight Arrow Connector 3"/>
              <p:cNvCxnSpPr/>
              <p:nvPr/>
            </p:nvCxnSpPr>
            <p:spPr>
              <a:xfrm>
                <a:off x="6861232" y="9225316"/>
                <a:ext cx="648000" cy="0"/>
              </a:xfrm>
              <a:prstGeom prst="straightConnector1">
                <a:avLst/>
              </a:prstGeom>
              <a:ln w="889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Rectangle 49"/>
          <p:cNvSpPr/>
          <p:nvPr/>
        </p:nvSpPr>
        <p:spPr>
          <a:xfrm>
            <a:off x="5289152" y="3787626"/>
            <a:ext cx="1846022" cy="4924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7135174" y="2371477"/>
            <a:ext cx="1918057" cy="646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9053231" y="1780995"/>
            <a:ext cx="1743369" cy="6972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10796601" y="1188309"/>
            <a:ext cx="1800551" cy="7644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12580998" y="3383999"/>
            <a:ext cx="1783002" cy="533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14364000" y="3383999"/>
            <a:ext cx="1999981" cy="5448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2735998" y="11772000"/>
            <a:ext cx="648668" cy="4507663"/>
            <a:chOff x="3132000" y="10925055"/>
            <a:chExt cx="648668" cy="4507663"/>
          </a:xfrm>
        </p:grpSpPr>
        <p:sp>
          <p:nvSpPr>
            <p:cNvPr id="2" name="TextBox 1"/>
            <p:cNvSpPr txBox="1"/>
            <p:nvPr/>
          </p:nvSpPr>
          <p:spPr>
            <a:xfrm>
              <a:off x="3168000" y="10925055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6</a:t>
              </a:r>
              <a:endParaRPr lang="en-GB" sz="6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32000" y="14417055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en-GB" sz="60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35998" y="2160000"/>
            <a:ext cx="1048803" cy="5269387"/>
            <a:chOff x="3225714" y="2335928"/>
            <a:chExt cx="612669" cy="3593371"/>
          </a:xfrm>
        </p:grpSpPr>
        <p:sp>
          <p:nvSpPr>
            <p:cNvPr id="12" name="TextBox 11"/>
            <p:cNvSpPr txBox="1"/>
            <p:nvPr/>
          </p:nvSpPr>
          <p:spPr>
            <a:xfrm>
              <a:off x="3225715" y="4913636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latin typeface="Arial" pitchFamily="34" charset="0"/>
                  <a:cs typeface="Arial" pitchFamily="34" charset="0"/>
                </a:rPr>
                <a:t>2</a:t>
              </a:r>
              <a:endParaRPr lang="en-GB" sz="6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25714" y="4054400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latin typeface="Arial" pitchFamily="34" charset="0"/>
                  <a:cs typeface="Arial" pitchFamily="34" charset="0"/>
                </a:rPr>
                <a:t>4</a:t>
              </a:r>
              <a:endParaRPr lang="en-GB" sz="6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25714" y="3170614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6</a:t>
              </a:r>
              <a:endParaRPr lang="en-GB" sz="6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25715" y="2335928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latin typeface="Arial" pitchFamily="34" charset="0"/>
                  <a:cs typeface="Arial" pitchFamily="34" charset="0"/>
                </a:rPr>
                <a:t>8</a:t>
              </a:r>
              <a:endParaRPr lang="en-GB" sz="6000" dirty="0"/>
            </a:p>
          </p:txBody>
        </p:sp>
      </p:grpSp>
      <p:sp>
        <p:nvSpPr>
          <p:cNvPr id="16" name="TextBox 15"/>
          <p:cNvSpPr txBox="1"/>
          <p:nvPr/>
        </p:nvSpPr>
        <p:spPr>
          <a:xfrm rot="16200000">
            <a:off x="-2030454" y="3790867"/>
            <a:ext cx="67142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latin typeface="Arial" pitchFamily="34" charset="0"/>
                <a:cs typeface="Arial" pitchFamily="34" charset="0"/>
              </a:rPr>
              <a:t>c</a:t>
            </a:r>
            <a:r>
              <a:rPr lang="en-GB" sz="6000" dirty="0" smtClean="0">
                <a:latin typeface="Arial" pitchFamily="34" charset="0"/>
                <a:cs typeface="Arial" pitchFamily="34" charset="0"/>
              </a:rPr>
              <a:t>ategory boundary,</a:t>
            </a:r>
          </a:p>
          <a:p>
            <a:pPr algn="ctr"/>
            <a:r>
              <a:rPr lang="en-GB" sz="6000" dirty="0" smtClean="0">
                <a:latin typeface="Arial" pitchFamily="34" charset="0"/>
                <a:cs typeface="Arial" pitchFamily="34" charset="0"/>
              </a:rPr>
              <a:t>step</a:t>
            </a:r>
            <a:endParaRPr lang="en-GB" sz="60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762353" y="13525284"/>
            <a:ext cx="81780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>
                <a:latin typeface="Arial" pitchFamily="34" charset="0"/>
                <a:cs typeface="Arial" pitchFamily="34" charset="0"/>
              </a:rPr>
              <a:t>test far minus test near,</a:t>
            </a:r>
          </a:p>
          <a:p>
            <a:pPr algn="ctr"/>
            <a:r>
              <a:rPr lang="en-GB" sz="6000" dirty="0" smtClean="0">
                <a:latin typeface="Arial" pitchFamily="34" charset="0"/>
                <a:cs typeface="Arial" pitchFamily="34" charset="0"/>
              </a:rPr>
              <a:t>steps</a:t>
            </a:r>
            <a:endParaRPr lang="en-GB" sz="6000" dirty="0"/>
          </a:p>
        </p:txBody>
      </p:sp>
      <p:grpSp>
        <p:nvGrpSpPr>
          <p:cNvPr id="99" name="Group 98"/>
          <p:cNvGrpSpPr/>
          <p:nvPr/>
        </p:nvGrpSpPr>
        <p:grpSpPr>
          <a:xfrm>
            <a:off x="12770023" y="612000"/>
            <a:ext cx="4833977" cy="2592000"/>
            <a:chOff x="14656525" y="435212"/>
            <a:chExt cx="2952000" cy="2912787"/>
          </a:xfrm>
        </p:grpSpPr>
        <p:grpSp>
          <p:nvGrpSpPr>
            <p:cNvPr id="95" name="Group 94"/>
            <p:cNvGrpSpPr/>
            <p:nvPr/>
          </p:nvGrpSpPr>
          <p:grpSpPr>
            <a:xfrm>
              <a:off x="14816189" y="523200"/>
              <a:ext cx="2274621" cy="2800596"/>
              <a:chOff x="14944801" y="584871"/>
              <a:chExt cx="2274621" cy="2800596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15692590" y="1467812"/>
                <a:ext cx="1526832" cy="1917655"/>
                <a:chOff x="17009415" y="1235657"/>
                <a:chExt cx="1526832" cy="1917655"/>
              </a:xfrm>
            </p:grpSpPr>
            <p:pic>
              <p:nvPicPr>
                <p:cNvPr id="5123" name="Picture 3"/>
                <p:cNvPicPr>
                  <a:picLocks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8860"/>
                <a:stretch/>
              </p:blipFill>
              <p:spPr bwMode="auto">
                <a:xfrm>
                  <a:off x="18187813" y="1235657"/>
                  <a:ext cx="342956" cy="9817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17405133" y="1247355"/>
                  <a:ext cx="992579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5400" dirty="0" smtClean="0">
                      <a:latin typeface="Arial" pitchFamily="34" charset="0"/>
                      <a:cs typeface="Arial" pitchFamily="34" charset="0"/>
                    </a:rPr>
                    <a:t>far</a:t>
                  </a:r>
                  <a:endParaRPr lang="en-GB" sz="5400" dirty="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17009415" y="2229982"/>
                  <a:ext cx="1011794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sz="5400" dirty="0" smtClean="0">
                      <a:latin typeface="Arial" pitchFamily="34" charset="0"/>
                      <a:cs typeface="Arial" pitchFamily="34" charset="0"/>
                    </a:rPr>
                    <a:t>near</a:t>
                  </a:r>
                  <a:endParaRPr lang="en-GB" sz="5400" dirty="0"/>
                </a:p>
              </p:txBody>
            </p:sp>
            <p:pic>
              <p:nvPicPr>
                <p:cNvPr id="76" name="Picture 3"/>
                <p:cNvPicPr>
                  <a:picLocks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4902"/>
                <a:stretch/>
              </p:blipFill>
              <p:spPr bwMode="auto">
                <a:xfrm>
                  <a:off x="18193291" y="2247041"/>
                  <a:ext cx="342956" cy="837548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extLst/>
              </p:spPr>
            </p:pic>
          </p:grpSp>
          <p:sp>
            <p:nvSpPr>
              <p:cNvPr id="98" name="TextBox 97"/>
              <p:cNvSpPr txBox="1"/>
              <p:nvPr/>
            </p:nvSpPr>
            <p:spPr>
              <a:xfrm>
                <a:off x="14944801" y="584871"/>
                <a:ext cx="182783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5400" dirty="0">
                    <a:latin typeface="Arial" pitchFamily="34" charset="0"/>
                    <a:cs typeface="Arial" pitchFamily="34" charset="0"/>
                  </a:rPr>
                  <a:t>t</a:t>
                </a:r>
                <a:r>
                  <a:rPr lang="en-GB" sz="5400" dirty="0" smtClean="0">
                    <a:latin typeface="Arial" pitchFamily="34" charset="0"/>
                    <a:cs typeface="Arial" pitchFamily="34" charset="0"/>
                  </a:rPr>
                  <a:t>est word</a:t>
                </a:r>
                <a:endParaRPr lang="en-GB" sz="5400" dirty="0"/>
              </a:p>
            </p:txBody>
          </p:sp>
        </p:grpSp>
        <p:sp>
          <p:nvSpPr>
            <p:cNvPr id="96" name="Rectangle 95"/>
            <p:cNvSpPr/>
            <p:nvPr/>
          </p:nvSpPr>
          <p:spPr>
            <a:xfrm>
              <a:off x="14656525" y="435212"/>
              <a:ext cx="2952000" cy="29127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428000" y="1296000"/>
            <a:ext cx="861152" cy="6552000"/>
            <a:chOff x="4428000" y="1296000"/>
            <a:chExt cx="861152" cy="6552000"/>
          </a:xfrm>
          <a:solidFill>
            <a:schemeClr val="bg1"/>
          </a:solidFill>
        </p:grpSpPr>
        <p:sp>
          <p:nvSpPr>
            <p:cNvPr id="71" name="Rectangle 70"/>
            <p:cNvSpPr/>
            <p:nvPr/>
          </p:nvSpPr>
          <p:spPr>
            <a:xfrm>
              <a:off x="4545574" y="1296000"/>
              <a:ext cx="743578" cy="655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428000" y="1555626"/>
              <a:ext cx="612000" cy="446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3" name="Rectangle 72"/>
          <p:cNvSpPr/>
          <p:nvPr/>
        </p:nvSpPr>
        <p:spPr>
          <a:xfrm>
            <a:off x="14903999" y="1462286"/>
            <a:ext cx="1943225" cy="91371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3"/>
          <p:cNvSpPr txBox="1">
            <a:spLocks noChangeArrowheads="1"/>
          </p:cNvSpPr>
          <p:nvPr/>
        </p:nvSpPr>
        <p:spPr>
          <a:xfrm>
            <a:off x="17445244" y="4092692"/>
            <a:ext cx="12667805" cy="8187139"/>
          </a:xfrm>
          <a:prstGeom prst="rect">
            <a:avLst/>
          </a:prstGeom>
        </p:spPr>
        <p:txBody>
          <a:bodyPr/>
          <a:lstStyle/>
          <a:p>
            <a:pPr marL="857250" lvl="0" indent="-857250" defTabSz="3878263" eaLnBrk="0" hangingPunct="0">
              <a:buClr>
                <a:schemeClr val="accent1"/>
              </a:buClr>
              <a:buFont typeface="Arial" pitchFamily="34" charset="0"/>
              <a:buChar char="•"/>
              <a:tabLst>
                <a:tab pos="900000" algn="l"/>
              </a:tabLst>
            </a:pPr>
            <a:r>
              <a:rPr lang="en-US" sz="6000" kern="0" dirty="0" smtClean="0">
                <a:latin typeface="Arial" pitchFamily="34" charset="0"/>
                <a:cs typeface="Arial" pitchFamily="34" charset="0"/>
              </a:rPr>
              <a:t>increase test–word distance: </a:t>
            </a:r>
            <a:endParaRPr lang="en-US" sz="6000" kern="0" dirty="0">
              <a:latin typeface="Arial" pitchFamily="34" charset="0"/>
              <a:cs typeface="Arial" pitchFamily="34" charset="0"/>
            </a:endParaRP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US" sz="6000" kern="0" dirty="0" smtClean="0">
                <a:latin typeface="Arial" pitchFamily="34" charset="0"/>
                <a:cs typeface="Arial" pitchFamily="34" charset="0"/>
              </a:rPr>
              <a:t>	- more sir responses</a:t>
            </a: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US" sz="6000" kern="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6000" kern="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60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increases </a:t>
            </a:r>
            <a:r>
              <a:rPr lang="en-US" sz="60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category </a:t>
            </a:r>
            <a:r>
              <a:rPr lang="en-US" sz="60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boundary</a:t>
            </a: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US" sz="6000" kern="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6000" kern="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6000" kern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substantial </a:t>
            </a:r>
            <a:r>
              <a:rPr lang="en-US" sz="6000" kern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far-near </a:t>
            </a:r>
            <a:r>
              <a:rPr lang="en-US" sz="6000" kern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difference</a:t>
            </a: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endParaRPr lang="en-US" sz="6000" kern="0" dirty="0" smtClean="0">
              <a:latin typeface="Arial" pitchFamily="34" charset="0"/>
              <a:cs typeface="Arial" pitchFamily="34" charset="0"/>
            </a:endParaRPr>
          </a:p>
          <a:p>
            <a:pPr marL="857250" lvl="0" indent="-857250" defTabSz="3878263" eaLnBrk="0" hangingPunct="0">
              <a:buClr>
                <a:schemeClr val="accent1"/>
              </a:buClr>
              <a:buFont typeface="Arial" pitchFamily="34" charset="0"/>
              <a:buChar char="•"/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i</a:t>
            </a:r>
            <a:r>
              <a:rPr lang="en-GB" sz="6000" kern="0" dirty="0" smtClean="0">
                <a:latin typeface="Arial" charset="0"/>
                <a:cs typeface="Arial" charset="0"/>
              </a:rPr>
              <a:t>ncrease context’s distance also: </a:t>
            </a: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	</a:t>
            </a:r>
            <a:r>
              <a:rPr lang="en-GB" sz="6000" kern="0" dirty="0" smtClean="0">
                <a:latin typeface="Arial" charset="0"/>
                <a:cs typeface="Arial" charset="0"/>
              </a:rPr>
              <a:t>- </a:t>
            </a:r>
            <a:r>
              <a:rPr lang="en-GB" sz="6000" kern="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reduces far-near difference</a:t>
            </a: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	</a:t>
            </a:r>
            <a:r>
              <a:rPr lang="en-GB" sz="6000" kern="0" dirty="0" smtClean="0">
                <a:latin typeface="Arial" charset="0"/>
                <a:cs typeface="Arial" charset="0"/>
              </a:rPr>
              <a:t>- more </a:t>
            </a:r>
            <a:r>
              <a:rPr lang="en-GB" sz="6000" kern="0" dirty="0">
                <a:latin typeface="Arial" charset="0"/>
                <a:cs typeface="Arial" charset="0"/>
              </a:rPr>
              <a:t>‘</a:t>
            </a:r>
            <a:r>
              <a:rPr lang="en-GB" sz="6000" kern="0" dirty="0" smtClean="0">
                <a:latin typeface="Arial" charset="0"/>
                <a:cs typeface="Arial" charset="0"/>
              </a:rPr>
              <a:t>constancy’ of test words</a:t>
            </a:r>
            <a:endParaRPr lang="en-GB" sz="6000" kern="0" dirty="0">
              <a:latin typeface="Arial" charset="0"/>
              <a:cs typeface="Arial" charset="0"/>
            </a:endParaRP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endParaRPr lang="en-GB" sz="6000" kern="0" dirty="0" smtClean="0">
              <a:latin typeface="Arial" charset="0"/>
              <a:cs typeface="Arial" charset="0"/>
            </a:endParaRPr>
          </a:p>
          <a:p>
            <a:pPr marL="598488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defRPr/>
            </a:pPr>
            <a:endParaRPr lang="en-GB" sz="6000" kern="0" dirty="0" smtClean="0">
              <a:latin typeface="Arial" charset="0"/>
              <a:cs typeface="Arial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3910078" y="5900215"/>
            <a:ext cx="823922" cy="194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176000" y="1568621"/>
            <a:ext cx="0" cy="4161531"/>
          </a:xfrm>
          <a:prstGeom prst="straightConnector1">
            <a:avLst/>
          </a:prstGeom>
          <a:ln w="127000" cap="rnd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4734000" y="3787626"/>
            <a:ext cx="0" cy="6393531"/>
          </a:xfrm>
          <a:prstGeom prst="straightConnector1">
            <a:avLst/>
          </a:prstGeom>
          <a:ln w="127000" cap="rnd">
            <a:solidFill>
              <a:srgbClr val="0070C0">
                <a:alpha val="34000"/>
              </a:srgb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4176000" y="3786421"/>
            <a:ext cx="576000" cy="0"/>
          </a:xfrm>
          <a:prstGeom prst="straightConnector1">
            <a:avLst/>
          </a:prstGeom>
          <a:ln w="127000" cap="rnd">
            <a:solidFill>
              <a:srgbClr val="0070C0">
                <a:alpha val="34000"/>
              </a:srgb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3784798" y="10181158"/>
            <a:ext cx="1790375" cy="9978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5289152" y="12522200"/>
            <a:ext cx="809598" cy="3361882"/>
          </a:xfrm>
          <a:prstGeom prst="straightConnector1">
            <a:avLst/>
          </a:prstGeom>
          <a:ln w="127000" cap="rnd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86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0" grpId="0" animBg="1"/>
      <p:bldP spid="16" grpId="0"/>
      <p:bldP spid="18" grpId="0"/>
      <p:bldP spid="73" grpId="0" uiExpand="1" animBg="1"/>
      <p:bldP spid="77" grpId="0" uiExpand="1" build="p"/>
      <p:bldP spid="79" grpId="0" animBg="1"/>
      <p:bldP spid="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t="9463" b="4559"/>
          <a:stretch/>
        </p:blipFill>
        <p:spPr bwMode="auto">
          <a:xfrm>
            <a:off x="3456000" y="9725415"/>
            <a:ext cx="12729658" cy="953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3636000" y="19264145"/>
            <a:ext cx="12716914" cy="2012318"/>
            <a:chOff x="3636000" y="19264145"/>
            <a:chExt cx="12716914" cy="2012318"/>
          </a:xfrm>
        </p:grpSpPr>
        <p:sp>
          <p:nvSpPr>
            <p:cNvPr id="87" name="TextBox 86"/>
            <p:cNvSpPr txBox="1"/>
            <p:nvPr/>
          </p:nvSpPr>
          <p:spPr>
            <a:xfrm>
              <a:off x="3636000" y="19264145"/>
              <a:ext cx="1725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near</a:t>
              </a:r>
              <a:endParaRPr lang="en-GB" sz="60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764009" y="19264145"/>
              <a:ext cx="10823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far</a:t>
              </a:r>
              <a:endParaRPr lang="en-GB" sz="6000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092000" y="19264145"/>
              <a:ext cx="18966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none</a:t>
              </a:r>
              <a:endParaRPr lang="en-GB" sz="6000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899927" y="19264145"/>
              <a:ext cx="18966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none</a:t>
              </a:r>
              <a:endParaRPr lang="en-GB" sz="60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0831395" y="19264145"/>
              <a:ext cx="1725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near</a:t>
              </a:r>
              <a:endParaRPr lang="en-GB" sz="60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2895328" y="19264145"/>
              <a:ext cx="108234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>
                  <a:latin typeface="Arial" pitchFamily="34" charset="0"/>
                  <a:cs typeface="Arial" pitchFamily="34" charset="0"/>
                </a:rPr>
                <a:t>f</a:t>
              </a:r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ar</a:t>
              </a:r>
              <a:endParaRPr lang="en-GB" sz="60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4328000" y="19264145"/>
              <a:ext cx="202491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noise</a:t>
              </a:r>
              <a:endParaRPr lang="en-GB" sz="6000" dirty="0"/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5436000" y="20260800"/>
              <a:ext cx="3333232" cy="1015663"/>
              <a:chOff x="4176000" y="8717485"/>
              <a:chExt cx="3333232" cy="1015663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4176000" y="8717485"/>
                <a:ext cx="2664512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6000" dirty="0" smtClean="0">
                    <a:latin typeface="Arial" pitchFamily="34" charset="0"/>
                    <a:cs typeface="Arial" pitchFamily="34" charset="0"/>
                  </a:rPr>
                  <a:t>context</a:t>
                </a:r>
                <a:endParaRPr lang="en-GB" sz="6000" dirty="0"/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>
                <a:off x="6861232" y="9225316"/>
                <a:ext cx="648000" cy="0"/>
              </a:xfrm>
              <a:prstGeom prst="straightConnector1">
                <a:avLst/>
              </a:prstGeom>
              <a:ln w="889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" name="Rectangle 56"/>
          <p:cNvSpPr/>
          <p:nvPr/>
        </p:nvSpPr>
        <p:spPr>
          <a:xfrm>
            <a:off x="7135174" y="12522200"/>
            <a:ext cx="1918057" cy="7757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9053231" y="10405743"/>
            <a:ext cx="1818769" cy="979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/>
          <p:cNvSpPr/>
          <p:nvPr/>
        </p:nvSpPr>
        <p:spPr>
          <a:xfrm>
            <a:off x="10866511" y="9725415"/>
            <a:ext cx="1730641" cy="10554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/>
          <p:cNvSpPr/>
          <p:nvPr/>
        </p:nvSpPr>
        <p:spPr>
          <a:xfrm>
            <a:off x="12580998" y="14494780"/>
            <a:ext cx="1783002" cy="5670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>
            <a:off x="14364000" y="14732000"/>
            <a:ext cx="1999981" cy="5509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t="8564" r="-140" b="6602"/>
          <a:stretch/>
        </p:blipFill>
        <p:spPr bwMode="auto">
          <a:xfrm>
            <a:off x="3575081" y="1191369"/>
            <a:ext cx="12594016" cy="656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3564000" y="7719442"/>
            <a:ext cx="12788914" cy="2013706"/>
            <a:chOff x="3564000" y="7719442"/>
            <a:chExt cx="12788914" cy="2013706"/>
          </a:xfrm>
        </p:grpSpPr>
        <p:sp>
          <p:nvSpPr>
            <p:cNvPr id="21" name="TextBox 20"/>
            <p:cNvSpPr txBox="1"/>
            <p:nvPr/>
          </p:nvSpPr>
          <p:spPr>
            <a:xfrm>
              <a:off x="3564000" y="7719442"/>
              <a:ext cx="1725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near</a:t>
              </a:r>
              <a:endParaRPr lang="en-GB" sz="6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96000" y="7719442"/>
              <a:ext cx="10823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far</a:t>
              </a:r>
              <a:endParaRPr lang="en-GB" sz="6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92000" y="7719442"/>
              <a:ext cx="18966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none</a:t>
              </a:r>
              <a:endParaRPr lang="en-GB" sz="6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899927" y="7719442"/>
              <a:ext cx="18966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none</a:t>
              </a:r>
              <a:endParaRPr lang="en-GB" sz="6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872000" y="7719442"/>
              <a:ext cx="1725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near</a:t>
              </a:r>
              <a:endParaRPr lang="en-GB" sz="6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895328" y="7719442"/>
              <a:ext cx="108234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>
                  <a:latin typeface="Arial" pitchFamily="34" charset="0"/>
                  <a:cs typeface="Arial" pitchFamily="34" charset="0"/>
                </a:rPr>
                <a:t>f</a:t>
              </a:r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ar</a:t>
              </a:r>
              <a:endParaRPr lang="en-GB" sz="6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4328000" y="7719442"/>
              <a:ext cx="202491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noise</a:t>
              </a:r>
              <a:endParaRPr lang="en-GB" sz="6000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436000" y="8717485"/>
              <a:ext cx="3333232" cy="1015663"/>
              <a:chOff x="4176000" y="8717485"/>
              <a:chExt cx="3333232" cy="1015663"/>
            </a:xfrm>
          </p:grpSpPr>
          <p:sp>
            <p:nvSpPr>
              <p:cNvPr id="85" name="TextBox 84"/>
              <p:cNvSpPr txBox="1"/>
              <p:nvPr/>
            </p:nvSpPr>
            <p:spPr>
              <a:xfrm>
                <a:off x="4176000" y="8717485"/>
                <a:ext cx="2664512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6000" dirty="0" smtClean="0">
                    <a:latin typeface="Arial" pitchFamily="34" charset="0"/>
                    <a:cs typeface="Arial" pitchFamily="34" charset="0"/>
                  </a:rPr>
                  <a:t>context</a:t>
                </a:r>
                <a:endParaRPr lang="en-GB" sz="6000" dirty="0"/>
              </a:p>
            </p:txBody>
          </p:sp>
          <p:cxnSp>
            <p:nvCxnSpPr>
              <p:cNvPr id="4" name="Straight Arrow Connector 3"/>
              <p:cNvCxnSpPr/>
              <p:nvPr/>
            </p:nvCxnSpPr>
            <p:spPr>
              <a:xfrm>
                <a:off x="6861232" y="9225316"/>
                <a:ext cx="648000" cy="0"/>
              </a:xfrm>
              <a:prstGeom prst="straightConnector1">
                <a:avLst/>
              </a:prstGeom>
              <a:ln w="889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Rectangle 50"/>
          <p:cNvSpPr/>
          <p:nvPr/>
        </p:nvSpPr>
        <p:spPr>
          <a:xfrm>
            <a:off x="7135174" y="2371477"/>
            <a:ext cx="1918057" cy="646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9053231" y="1780995"/>
            <a:ext cx="1743369" cy="6972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10796601" y="1188309"/>
            <a:ext cx="1800551" cy="7644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12580998" y="3383999"/>
            <a:ext cx="1783002" cy="533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14364000" y="3383999"/>
            <a:ext cx="1999981" cy="5448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2735998" y="11772000"/>
            <a:ext cx="648668" cy="4507663"/>
            <a:chOff x="3132000" y="10925055"/>
            <a:chExt cx="648668" cy="4507663"/>
          </a:xfrm>
        </p:grpSpPr>
        <p:sp>
          <p:nvSpPr>
            <p:cNvPr id="2" name="TextBox 1"/>
            <p:cNvSpPr txBox="1"/>
            <p:nvPr/>
          </p:nvSpPr>
          <p:spPr>
            <a:xfrm>
              <a:off x="3168000" y="10925055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6</a:t>
              </a:r>
              <a:endParaRPr lang="en-GB" sz="6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32000" y="14417055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en-GB" sz="60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35998" y="2160000"/>
            <a:ext cx="1048803" cy="5269387"/>
            <a:chOff x="3225714" y="2335928"/>
            <a:chExt cx="612669" cy="3593371"/>
          </a:xfrm>
        </p:grpSpPr>
        <p:sp>
          <p:nvSpPr>
            <p:cNvPr id="12" name="TextBox 11"/>
            <p:cNvSpPr txBox="1"/>
            <p:nvPr/>
          </p:nvSpPr>
          <p:spPr>
            <a:xfrm>
              <a:off x="3225715" y="4913636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latin typeface="Arial" pitchFamily="34" charset="0"/>
                  <a:cs typeface="Arial" pitchFamily="34" charset="0"/>
                </a:rPr>
                <a:t>2</a:t>
              </a:r>
              <a:endParaRPr lang="en-GB" sz="6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25714" y="4054400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latin typeface="Arial" pitchFamily="34" charset="0"/>
                  <a:cs typeface="Arial" pitchFamily="34" charset="0"/>
                </a:rPr>
                <a:t>4</a:t>
              </a:r>
              <a:endParaRPr lang="en-GB" sz="6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25714" y="3170614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6</a:t>
              </a:r>
              <a:endParaRPr lang="en-GB" sz="6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25715" y="2335928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latin typeface="Arial" pitchFamily="34" charset="0"/>
                  <a:cs typeface="Arial" pitchFamily="34" charset="0"/>
                </a:rPr>
                <a:t>8</a:t>
              </a:r>
              <a:endParaRPr lang="en-GB" sz="6000" dirty="0"/>
            </a:p>
          </p:txBody>
        </p:sp>
      </p:grpSp>
      <p:sp>
        <p:nvSpPr>
          <p:cNvPr id="16" name="TextBox 15"/>
          <p:cNvSpPr txBox="1"/>
          <p:nvPr/>
        </p:nvSpPr>
        <p:spPr>
          <a:xfrm rot="16200000">
            <a:off x="-2030454" y="3790867"/>
            <a:ext cx="67142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latin typeface="Arial" pitchFamily="34" charset="0"/>
                <a:cs typeface="Arial" pitchFamily="34" charset="0"/>
              </a:rPr>
              <a:t>c</a:t>
            </a:r>
            <a:r>
              <a:rPr lang="en-GB" sz="6000" dirty="0" smtClean="0">
                <a:latin typeface="Arial" pitchFamily="34" charset="0"/>
                <a:cs typeface="Arial" pitchFamily="34" charset="0"/>
              </a:rPr>
              <a:t>ategory boundary,</a:t>
            </a:r>
          </a:p>
          <a:p>
            <a:pPr algn="ctr"/>
            <a:r>
              <a:rPr lang="en-GB" sz="6000" dirty="0" smtClean="0">
                <a:latin typeface="Arial" pitchFamily="34" charset="0"/>
                <a:cs typeface="Arial" pitchFamily="34" charset="0"/>
              </a:rPr>
              <a:t>step</a:t>
            </a:r>
            <a:endParaRPr lang="en-GB" sz="60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762353" y="13525284"/>
            <a:ext cx="81780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>
                <a:latin typeface="Arial" pitchFamily="34" charset="0"/>
                <a:cs typeface="Arial" pitchFamily="34" charset="0"/>
              </a:rPr>
              <a:t>test far minus test near,</a:t>
            </a:r>
          </a:p>
          <a:p>
            <a:pPr algn="ctr"/>
            <a:r>
              <a:rPr lang="en-GB" sz="6000" dirty="0" smtClean="0">
                <a:latin typeface="Arial" pitchFamily="34" charset="0"/>
                <a:cs typeface="Arial" pitchFamily="34" charset="0"/>
              </a:rPr>
              <a:t>steps</a:t>
            </a:r>
            <a:endParaRPr lang="en-GB" sz="6000" dirty="0"/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12528000" y="15771831"/>
            <a:ext cx="1620000" cy="0"/>
          </a:xfrm>
          <a:prstGeom prst="straightConnector1">
            <a:avLst/>
          </a:prstGeom>
          <a:ln w="190500" cap="rnd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3"/>
          <p:cNvSpPr txBox="1">
            <a:spLocks noChangeArrowheads="1"/>
          </p:cNvSpPr>
          <p:nvPr/>
        </p:nvSpPr>
        <p:spPr>
          <a:xfrm>
            <a:off x="17349787" y="3784389"/>
            <a:ext cx="12667805" cy="16984241"/>
          </a:xfrm>
          <a:prstGeom prst="rect">
            <a:avLst/>
          </a:prstGeom>
        </p:spPr>
        <p:txBody>
          <a:bodyPr/>
          <a:lstStyle/>
          <a:p>
            <a:pPr marL="857250" lvl="0" indent="-857250" defTabSz="3878263" eaLnBrk="0" hangingPunct="0">
              <a:buClr>
                <a:schemeClr val="accent1"/>
              </a:buClr>
              <a:buFont typeface="Arial" pitchFamily="34" charset="0"/>
              <a:buChar char="•"/>
              <a:tabLst>
                <a:tab pos="900000" algn="l"/>
              </a:tabLst>
            </a:pPr>
            <a:r>
              <a:rPr lang="en-US" sz="6000" kern="0" dirty="0" smtClean="0">
                <a:latin typeface="Arial" pitchFamily="34" charset="0"/>
                <a:cs typeface="Arial" pitchFamily="34" charset="0"/>
              </a:rPr>
              <a:t>Nielsen &amp; </a:t>
            </a:r>
            <a:r>
              <a:rPr lang="en-US" sz="6000" kern="0" dirty="0" err="1" smtClean="0">
                <a:latin typeface="Arial" pitchFamily="34" charset="0"/>
                <a:cs typeface="Arial" pitchFamily="34" charset="0"/>
              </a:rPr>
              <a:t>Dau</a:t>
            </a:r>
            <a:r>
              <a:rPr lang="en-US" sz="6000" kern="0" dirty="0" smtClean="0">
                <a:latin typeface="Arial" pitchFamily="34" charset="0"/>
                <a:cs typeface="Arial" pitchFamily="34" charset="0"/>
              </a:rPr>
              <a:t> (2010): </a:t>
            </a:r>
            <a:endParaRPr lang="en-US" sz="6000" kern="0" dirty="0">
              <a:latin typeface="Arial" pitchFamily="34" charset="0"/>
              <a:cs typeface="Arial" pitchFamily="34" charset="0"/>
            </a:endParaRP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US" sz="6000" kern="0" dirty="0" smtClean="0">
                <a:latin typeface="Arial" pitchFamily="34" charset="0"/>
                <a:cs typeface="Arial" pitchFamily="34" charset="0"/>
              </a:rPr>
              <a:t>	- noise context</a:t>
            </a: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US" sz="6000" kern="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6000" kern="0" dirty="0" smtClean="0">
                <a:latin typeface="Arial" pitchFamily="34" charset="0"/>
                <a:cs typeface="Arial" pitchFamily="34" charset="0"/>
              </a:rPr>
              <a:t>- speech-shaped, un-modulated</a:t>
            </a: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US" sz="6000" kern="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6000" kern="0" dirty="0" smtClean="0">
                <a:latin typeface="Arial" pitchFamily="34" charset="0"/>
                <a:cs typeface="Arial" pitchFamily="34" charset="0"/>
              </a:rPr>
              <a:t>- behaves like a far context</a:t>
            </a: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US" sz="6000" kern="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6000" kern="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60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similar effect here</a:t>
            </a: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US" sz="6000" kern="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6000" kern="0" dirty="0" smtClean="0">
                <a:latin typeface="Arial" pitchFamily="34" charset="0"/>
                <a:cs typeface="Arial" pitchFamily="34" charset="0"/>
              </a:rPr>
              <a:t>- why?</a:t>
            </a: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endParaRPr lang="en-US" sz="6000" kern="0" dirty="0" smtClean="0">
              <a:latin typeface="Arial" pitchFamily="34" charset="0"/>
              <a:cs typeface="Arial" pitchFamily="34" charset="0"/>
            </a:endParaRPr>
          </a:p>
          <a:p>
            <a:pPr marL="857250" lvl="0" indent="-857250" defTabSz="3878263" eaLnBrk="0" hangingPunct="0">
              <a:buClr>
                <a:schemeClr val="accent1"/>
              </a:buClr>
              <a:buFont typeface="Arial" pitchFamily="34" charset="0"/>
              <a:buChar char="•"/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i</a:t>
            </a:r>
            <a:r>
              <a:rPr lang="en-GB" sz="6000" kern="0" dirty="0" smtClean="0">
                <a:latin typeface="Arial" charset="0"/>
                <a:cs typeface="Arial" charset="0"/>
              </a:rPr>
              <a:t>dea about modulation masking: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 smtClean="0">
                <a:latin typeface="Arial" charset="0"/>
                <a:cs typeface="Arial" charset="0"/>
              </a:rPr>
              <a:t>	- obscures </a:t>
            </a:r>
            <a:r>
              <a:rPr lang="en-GB" sz="6000" kern="0" dirty="0">
                <a:latin typeface="Arial" charset="0"/>
                <a:cs typeface="Arial" charset="0"/>
              </a:rPr>
              <a:t>gap [</a:t>
            </a:r>
            <a:r>
              <a:rPr lang="en-GB" sz="6000" kern="0" dirty="0" smtClean="0">
                <a:latin typeface="Arial" charset="0"/>
                <a:cs typeface="Arial" charset="0"/>
              </a:rPr>
              <a:t>t] in ‘stir’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	</a:t>
            </a:r>
            <a:r>
              <a:rPr lang="en-GB" sz="6000" kern="0" dirty="0" smtClean="0">
                <a:latin typeface="Arial" charset="0"/>
                <a:cs typeface="Arial" charset="0"/>
              </a:rPr>
              <a:t>- increases ‘sir’ responses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	</a:t>
            </a:r>
            <a:r>
              <a:rPr lang="en-GB" sz="6000" kern="0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- mainly from the </a:t>
            </a:r>
            <a:r>
              <a:rPr lang="en-GB" sz="6000" i="1" kern="0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near contexts</a:t>
            </a:r>
            <a:r>
              <a:rPr lang="en-GB" sz="6000" kern="0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,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solidFill>
                  <a:schemeClr val="accent1"/>
                </a:solidFill>
                <a:latin typeface="Arial" charset="0"/>
                <a:cs typeface="Arial" charset="0"/>
              </a:rPr>
              <a:t>	</a:t>
            </a:r>
            <a:r>
              <a:rPr lang="en-GB" sz="6000" kern="0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   where there’s more modulation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	</a:t>
            </a:r>
            <a:r>
              <a:rPr lang="en-GB" sz="6000" kern="0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- mostly affects far test-words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endParaRPr lang="en-GB" sz="6000" kern="0" dirty="0" smtClean="0">
              <a:latin typeface="Arial" charset="0"/>
              <a:cs typeface="Arial" charset="0"/>
            </a:endParaRPr>
          </a:p>
          <a:p>
            <a:pPr marL="857250" lvl="0" indent="-857250" defTabSz="3878263" eaLnBrk="0" hangingPunct="0">
              <a:buClr>
                <a:schemeClr val="accent1"/>
              </a:buClr>
              <a:buFont typeface="Arial" pitchFamily="34" charset="0"/>
              <a:buChar char="•"/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l</a:t>
            </a:r>
            <a:r>
              <a:rPr lang="en-GB" sz="6000" kern="0" dirty="0" smtClean="0">
                <a:latin typeface="Arial" charset="0"/>
                <a:cs typeface="Arial" charset="0"/>
              </a:rPr>
              <a:t>ess modulation masking from: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	</a:t>
            </a:r>
            <a:r>
              <a:rPr lang="en-GB" sz="6000" kern="0" dirty="0" smtClean="0">
                <a:latin typeface="Arial" charset="0"/>
                <a:cs typeface="Arial" charset="0"/>
              </a:rPr>
              <a:t>- noise contexts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	</a:t>
            </a:r>
            <a:r>
              <a:rPr lang="en-GB" sz="6000" kern="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-</a:t>
            </a:r>
            <a:r>
              <a:rPr lang="en-GB" sz="6000" kern="0" dirty="0" smtClean="0">
                <a:latin typeface="Arial" charset="0"/>
                <a:cs typeface="Arial" charset="0"/>
              </a:rPr>
              <a:t> </a:t>
            </a:r>
            <a:r>
              <a:rPr lang="en-GB" sz="6000" kern="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and from far contexts, 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solidFill>
                  <a:srgbClr val="FF0000"/>
                </a:solidFill>
                <a:latin typeface="Arial" charset="0"/>
                <a:cs typeface="Arial" charset="0"/>
              </a:rPr>
              <a:t>	</a:t>
            </a:r>
            <a:r>
              <a:rPr lang="en-GB" sz="6000" kern="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 hence, ‘constancy’ effect</a:t>
            </a:r>
            <a:endParaRPr lang="en-GB" sz="6000" kern="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endParaRPr lang="en-GB" sz="6000" kern="0" dirty="0">
              <a:solidFill>
                <a:schemeClr val="accent1"/>
              </a:solidFill>
              <a:latin typeface="Arial" charset="0"/>
              <a:cs typeface="Arial" charset="0"/>
            </a:endParaRP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endParaRPr lang="en-GB" sz="6000" kern="0" dirty="0" smtClean="0">
              <a:latin typeface="Arial" charset="0"/>
              <a:cs typeface="Arial" charset="0"/>
            </a:endParaRPr>
          </a:p>
          <a:p>
            <a:pPr marL="598488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defRPr/>
            </a:pPr>
            <a:endParaRPr lang="en-GB" sz="6000" kern="0" dirty="0" smtClean="0">
              <a:latin typeface="Arial" charset="0"/>
              <a:cs typeface="Arial" charset="0"/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5361152" y="2255196"/>
            <a:ext cx="1049627" cy="1569950"/>
          </a:xfrm>
          <a:prstGeom prst="straightConnector1">
            <a:avLst/>
          </a:prstGeom>
          <a:ln w="127000" cap="rnd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5361152" y="12204612"/>
            <a:ext cx="809598" cy="3361882"/>
          </a:xfrm>
          <a:prstGeom prst="straightConnector1">
            <a:avLst/>
          </a:prstGeom>
          <a:ln w="127000" cap="rnd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/>
          <p:cNvSpPr/>
          <p:nvPr/>
        </p:nvSpPr>
        <p:spPr>
          <a:xfrm>
            <a:off x="3270716" y="19019733"/>
            <a:ext cx="2311719" cy="1748897"/>
          </a:xfrm>
          <a:prstGeom prst="ellipse">
            <a:avLst/>
          </a:prstGeom>
          <a:noFill/>
          <a:ln w="104775" cap="rnd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/>
          <p:cNvSpPr/>
          <p:nvPr/>
        </p:nvSpPr>
        <p:spPr>
          <a:xfrm>
            <a:off x="3324598" y="7429387"/>
            <a:ext cx="2311719" cy="1748897"/>
          </a:xfrm>
          <a:prstGeom prst="ellipse">
            <a:avLst/>
          </a:prstGeom>
          <a:noFill/>
          <a:ln w="104775" cap="rnd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6" name="Straight Arrow Connector 65"/>
          <p:cNvCxnSpPr/>
          <p:nvPr/>
        </p:nvCxnSpPr>
        <p:spPr>
          <a:xfrm flipH="1" flipV="1">
            <a:off x="5234130" y="1719091"/>
            <a:ext cx="804373" cy="22870"/>
          </a:xfrm>
          <a:prstGeom prst="straightConnector1">
            <a:avLst/>
          </a:prstGeom>
          <a:ln w="190500" cap="rnd"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/>
          <p:nvPr/>
        </p:nvGrpSpPr>
        <p:grpSpPr>
          <a:xfrm>
            <a:off x="12770023" y="612000"/>
            <a:ext cx="4833977" cy="2592000"/>
            <a:chOff x="14656525" y="435212"/>
            <a:chExt cx="2952000" cy="2912787"/>
          </a:xfrm>
        </p:grpSpPr>
        <p:grpSp>
          <p:nvGrpSpPr>
            <p:cNvPr id="84" name="Group 83"/>
            <p:cNvGrpSpPr/>
            <p:nvPr/>
          </p:nvGrpSpPr>
          <p:grpSpPr>
            <a:xfrm>
              <a:off x="14816189" y="523200"/>
              <a:ext cx="2274621" cy="2800596"/>
              <a:chOff x="14944801" y="584871"/>
              <a:chExt cx="2274621" cy="2800596"/>
            </a:xfrm>
          </p:grpSpPr>
          <p:grpSp>
            <p:nvGrpSpPr>
              <p:cNvPr id="94" name="Group 93"/>
              <p:cNvGrpSpPr/>
              <p:nvPr/>
            </p:nvGrpSpPr>
            <p:grpSpPr>
              <a:xfrm>
                <a:off x="15692590" y="1467812"/>
                <a:ext cx="1526832" cy="1917655"/>
                <a:chOff x="17009415" y="1235657"/>
                <a:chExt cx="1526832" cy="1917655"/>
              </a:xfrm>
            </p:grpSpPr>
            <p:pic>
              <p:nvPicPr>
                <p:cNvPr id="100" name="Picture 3"/>
                <p:cNvPicPr>
                  <a:picLocks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8860"/>
                <a:stretch/>
              </p:blipFill>
              <p:spPr bwMode="auto">
                <a:xfrm>
                  <a:off x="18187813" y="1235657"/>
                  <a:ext cx="342956" cy="9817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01" name="TextBox 100"/>
                <p:cNvSpPr txBox="1"/>
                <p:nvPr/>
              </p:nvSpPr>
              <p:spPr>
                <a:xfrm>
                  <a:off x="17405133" y="1247355"/>
                  <a:ext cx="992579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5400" dirty="0" smtClean="0">
                      <a:latin typeface="Arial" pitchFamily="34" charset="0"/>
                      <a:cs typeface="Arial" pitchFamily="34" charset="0"/>
                    </a:rPr>
                    <a:t>far</a:t>
                  </a:r>
                  <a:endParaRPr lang="en-GB" sz="5400" dirty="0"/>
                </a:p>
              </p:txBody>
            </p:sp>
            <p:sp>
              <p:nvSpPr>
                <p:cNvPr id="102" name="TextBox 101"/>
                <p:cNvSpPr txBox="1"/>
                <p:nvPr/>
              </p:nvSpPr>
              <p:spPr>
                <a:xfrm>
                  <a:off x="17009415" y="2229982"/>
                  <a:ext cx="1011794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sz="5400" dirty="0" smtClean="0">
                      <a:latin typeface="Arial" pitchFamily="34" charset="0"/>
                      <a:cs typeface="Arial" pitchFamily="34" charset="0"/>
                    </a:rPr>
                    <a:t>near</a:t>
                  </a:r>
                  <a:endParaRPr lang="en-GB" sz="5400" dirty="0"/>
                </a:p>
              </p:txBody>
            </p:sp>
            <p:pic>
              <p:nvPicPr>
                <p:cNvPr id="103" name="Picture 3"/>
                <p:cNvPicPr>
                  <a:picLocks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4902"/>
                <a:stretch/>
              </p:blipFill>
              <p:spPr bwMode="auto">
                <a:xfrm>
                  <a:off x="18193291" y="2247041"/>
                  <a:ext cx="342956" cy="837548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extLst/>
              </p:spPr>
            </p:pic>
          </p:grpSp>
          <p:sp>
            <p:nvSpPr>
              <p:cNvPr id="97" name="TextBox 96"/>
              <p:cNvSpPr txBox="1"/>
              <p:nvPr/>
            </p:nvSpPr>
            <p:spPr>
              <a:xfrm>
                <a:off x="14944801" y="584871"/>
                <a:ext cx="182783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5400" dirty="0">
                    <a:latin typeface="Arial" pitchFamily="34" charset="0"/>
                    <a:cs typeface="Arial" pitchFamily="34" charset="0"/>
                  </a:rPr>
                  <a:t>t</a:t>
                </a:r>
                <a:r>
                  <a:rPr lang="en-GB" sz="5400" dirty="0" smtClean="0">
                    <a:latin typeface="Arial" pitchFamily="34" charset="0"/>
                    <a:cs typeface="Arial" pitchFamily="34" charset="0"/>
                  </a:rPr>
                  <a:t>est word</a:t>
                </a:r>
                <a:endParaRPr lang="en-GB" sz="5400" dirty="0"/>
              </a:p>
            </p:txBody>
          </p:sp>
        </p:grpSp>
        <p:sp>
          <p:nvSpPr>
            <p:cNvPr id="86" name="Rectangle 85"/>
            <p:cNvSpPr/>
            <p:nvPr/>
          </p:nvSpPr>
          <p:spPr>
            <a:xfrm>
              <a:off x="14656525" y="435212"/>
              <a:ext cx="2952000" cy="29127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7" name="sirimwnscnog.00.31p5d5.31p5d5.wav">
            <a:hlinkClick r:id="" action="ppaction://media"/>
          </p:cNvPr>
          <p:cNvPicPr>
            <a:picLocks noRot="1" noChangeAspect="1"/>
          </p:cNvPicPr>
          <p:nvPr>
            <a:wavAudioFile r:embed="rId1" name="sirimwnscnog.00.31p5d5.31p5d5.wav"/>
          </p:nvPr>
        </p:nvPicPr>
        <p:blipFill>
          <a:blip r:embed="rId7"/>
          <a:stretch>
            <a:fillRect/>
          </a:stretch>
        </p:blipFill>
        <p:spPr>
          <a:xfrm>
            <a:off x="23740790" y="4873386"/>
            <a:ext cx="1011243" cy="10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8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8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8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8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8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8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61" grpId="0" animBg="1"/>
      <p:bldP spid="55" grpId="0" animBg="1"/>
      <p:bldP spid="82" grpId="0" uiExpand="1" build="p"/>
      <p:bldP spid="64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t="9463" b="4559"/>
          <a:stretch/>
        </p:blipFill>
        <p:spPr bwMode="auto">
          <a:xfrm>
            <a:off x="3456000" y="9725415"/>
            <a:ext cx="12729658" cy="953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3636000" y="19264145"/>
            <a:ext cx="12716914" cy="2012318"/>
            <a:chOff x="3636000" y="19264145"/>
            <a:chExt cx="12716914" cy="2012318"/>
          </a:xfrm>
        </p:grpSpPr>
        <p:sp>
          <p:nvSpPr>
            <p:cNvPr id="87" name="TextBox 86"/>
            <p:cNvSpPr txBox="1"/>
            <p:nvPr/>
          </p:nvSpPr>
          <p:spPr>
            <a:xfrm>
              <a:off x="3636000" y="19264145"/>
              <a:ext cx="1725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near</a:t>
              </a:r>
              <a:endParaRPr lang="en-GB" sz="60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764009" y="19264145"/>
              <a:ext cx="10823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far</a:t>
              </a:r>
              <a:endParaRPr lang="en-GB" sz="6000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092000" y="19264145"/>
              <a:ext cx="18966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none</a:t>
              </a:r>
              <a:endParaRPr lang="en-GB" sz="6000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899927" y="19264145"/>
              <a:ext cx="18966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none</a:t>
              </a:r>
              <a:endParaRPr lang="en-GB" sz="60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0831395" y="19264145"/>
              <a:ext cx="1725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near</a:t>
              </a:r>
              <a:endParaRPr lang="en-GB" sz="60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2895328" y="19264145"/>
              <a:ext cx="108234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>
                  <a:latin typeface="Arial" pitchFamily="34" charset="0"/>
                  <a:cs typeface="Arial" pitchFamily="34" charset="0"/>
                </a:rPr>
                <a:t>f</a:t>
              </a:r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ar</a:t>
              </a:r>
              <a:endParaRPr lang="en-GB" sz="60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4328000" y="19264145"/>
              <a:ext cx="202491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noise</a:t>
              </a:r>
              <a:endParaRPr lang="en-GB" sz="6000" dirty="0"/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5436000" y="20260800"/>
              <a:ext cx="3333232" cy="1015663"/>
              <a:chOff x="4176000" y="8717485"/>
              <a:chExt cx="3333232" cy="1015663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4176000" y="8717485"/>
                <a:ext cx="2664512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6000" dirty="0" smtClean="0">
                    <a:latin typeface="Arial" pitchFamily="34" charset="0"/>
                    <a:cs typeface="Arial" pitchFamily="34" charset="0"/>
                  </a:rPr>
                  <a:t>context</a:t>
                </a:r>
                <a:endParaRPr lang="en-GB" sz="6000" dirty="0"/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>
                <a:off x="6861232" y="9225316"/>
                <a:ext cx="648000" cy="0"/>
              </a:xfrm>
              <a:prstGeom prst="straightConnector1">
                <a:avLst/>
              </a:prstGeom>
              <a:ln w="889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" name="Rectangle 56"/>
          <p:cNvSpPr/>
          <p:nvPr/>
        </p:nvSpPr>
        <p:spPr>
          <a:xfrm>
            <a:off x="7135174" y="12522200"/>
            <a:ext cx="1918057" cy="7757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9053231" y="10405743"/>
            <a:ext cx="1818769" cy="979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/>
          <p:cNvSpPr/>
          <p:nvPr/>
        </p:nvSpPr>
        <p:spPr>
          <a:xfrm>
            <a:off x="10866511" y="9725415"/>
            <a:ext cx="1730641" cy="10554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/>
          <p:cNvSpPr/>
          <p:nvPr/>
        </p:nvSpPr>
        <p:spPr>
          <a:xfrm>
            <a:off x="12580998" y="14494780"/>
            <a:ext cx="1783002" cy="5670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>
            <a:off x="14364000" y="14732000"/>
            <a:ext cx="1999981" cy="5509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t="8564" r="-140" b="6602"/>
          <a:stretch/>
        </p:blipFill>
        <p:spPr bwMode="auto">
          <a:xfrm>
            <a:off x="3575081" y="1191369"/>
            <a:ext cx="12594016" cy="656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3564000" y="7719442"/>
            <a:ext cx="12788914" cy="2013706"/>
            <a:chOff x="3564000" y="7719442"/>
            <a:chExt cx="12788914" cy="2013706"/>
          </a:xfrm>
        </p:grpSpPr>
        <p:sp>
          <p:nvSpPr>
            <p:cNvPr id="21" name="TextBox 20"/>
            <p:cNvSpPr txBox="1"/>
            <p:nvPr/>
          </p:nvSpPr>
          <p:spPr>
            <a:xfrm>
              <a:off x="3564000" y="7719442"/>
              <a:ext cx="1725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near</a:t>
              </a:r>
              <a:endParaRPr lang="en-GB" sz="6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96000" y="7719442"/>
              <a:ext cx="10823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far</a:t>
              </a:r>
              <a:endParaRPr lang="en-GB" sz="6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92000" y="7719442"/>
              <a:ext cx="18966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none</a:t>
              </a:r>
              <a:endParaRPr lang="en-GB" sz="6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899927" y="7719442"/>
              <a:ext cx="18966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none</a:t>
              </a:r>
              <a:endParaRPr lang="en-GB" sz="6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872000" y="7719442"/>
              <a:ext cx="1725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near</a:t>
              </a:r>
              <a:endParaRPr lang="en-GB" sz="6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895328" y="7719442"/>
              <a:ext cx="108234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>
                  <a:latin typeface="Arial" pitchFamily="34" charset="0"/>
                  <a:cs typeface="Arial" pitchFamily="34" charset="0"/>
                </a:rPr>
                <a:t>f</a:t>
              </a:r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ar</a:t>
              </a:r>
              <a:endParaRPr lang="en-GB" sz="6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4328000" y="7719442"/>
              <a:ext cx="202491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noise</a:t>
              </a:r>
              <a:endParaRPr lang="en-GB" sz="6000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436000" y="8717485"/>
              <a:ext cx="3333232" cy="1015663"/>
              <a:chOff x="4176000" y="8717485"/>
              <a:chExt cx="3333232" cy="1015663"/>
            </a:xfrm>
          </p:grpSpPr>
          <p:sp>
            <p:nvSpPr>
              <p:cNvPr id="85" name="TextBox 84"/>
              <p:cNvSpPr txBox="1"/>
              <p:nvPr/>
            </p:nvSpPr>
            <p:spPr>
              <a:xfrm>
                <a:off x="4176000" y="8717485"/>
                <a:ext cx="2664512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6000" dirty="0" smtClean="0">
                    <a:latin typeface="Arial" pitchFamily="34" charset="0"/>
                    <a:cs typeface="Arial" pitchFamily="34" charset="0"/>
                  </a:rPr>
                  <a:t>context</a:t>
                </a:r>
                <a:endParaRPr lang="en-GB" sz="6000" dirty="0"/>
              </a:p>
            </p:txBody>
          </p:sp>
          <p:cxnSp>
            <p:nvCxnSpPr>
              <p:cNvPr id="4" name="Straight Arrow Connector 3"/>
              <p:cNvCxnSpPr/>
              <p:nvPr/>
            </p:nvCxnSpPr>
            <p:spPr>
              <a:xfrm>
                <a:off x="6861232" y="9225316"/>
                <a:ext cx="648000" cy="0"/>
              </a:xfrm>
              <a:prstGeom prst="straightConnector1">
                <a:avLst/>
              </a:prstGeom>
              <a:ln w="889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Rectangle 50"/>
          <p:cNvSpPr/>
          <p:nvPr/>
        </p:nvSpPr>
        <p:spPr>
          <a:xfrm>
            <a:off x="7135174" y="2371477"/>
            <a:ext cx="1918057" cy="646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9053231" y="1780995"/>
            <a:ext cx="1743369" cy="6972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10796601" y="1188309"/>
            <a:ext cx="1800551" cy="7644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12580998" y="3383999"/>
            <a:ext cx="1783002" cy="533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14364000" y="3383999"/>
            <a:ext cx="1999981" cy="5448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2735998" y="11772000"/>
            <a:ext cx="648668" cy="4507663"/>
            <a:chOff x="3132000" y="10925055"/>
            <a:chExt cx="648668" cy="4507663"/>
          </a:xfrm>
        </p:grpSpPr>
        <p:sp>
          <p:nvSpPr>
            <p:cNvPr id="2" name="TextBox 1"/>
            <p:cNvSpPr txBox="1"/>
            <p:nvPr/>
          </p:nvSpPr>
          <p:spPr>
            <a:xfrm>
              <a:off x="3168000" y="10925055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6</a:t>
              </a:r>
              <a:endParaRPr lang="en-GB" sz="6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32000" y="14417055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en-GB" sz="60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35998" y="2160000"/>
            <a:ext cx="1048803" cy="5269387"/>
            <a:chOff x="3225714" y="2335928"/>
            <a:chExt cx="612669" cy="3593371"/>
          </a:xfrm>
        </p:grpSpPr>
        <p:sp>
          <p:nvSpPr>
            <p:cNvPr id="12" name="TextBox 11"/>
            <p:cNvSpPr txBox="1"/>
            <p:nvPr/>
          </p:nvSpPr>
          <p:spPr>
            <a:xfrm>
              <a:off x="3225715" y="4913636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latin typeface="Arial" pitchFamily="34" charset="0"/>
                  <a:cs typeface="Arial" pitchFamily="34" charset="0"/>
                </a:rPr>
                <a:t>2</a:t>
              </a:r>
              <a:endParaRPr lang="en-GB" sz="6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25714" y="4054400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latin typeface="Arial" pitchFamily="34" charset="0"/>
                  <a:cs typeface="Arial" pitchFamily="34" charset="0"/>
                </a:rPr>
                <a:t>4</a:t>
              </a:r>
              <a:endParaRPr lang="en-GB" sz="6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25714" y="3170614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6</a:t>
              </a:r>
              <a:endParaRPr lang="en-GB" sz="6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25715" y="2335928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latin typeface="Arial" pitchFamily="34" charset="0"/>
                  <a:cs typeface="Arial" pitchFamily="34" charset="0"/>
                </a:rPr>
                <a:t>8</a:t>
              </a:r>
              <a:endParaRPr lang="en-GB" sz="6000" dirty="0"/>
            </a:p>
          </p:txBody>
        </p:sp>
      </p:grpSp>
      <p:sp>
        <p:nvSpPr>
          <p:cNvPr id="16" name="TextBox 15"/>
          <p:cNvSpPr txBox="1"/>
          <p:nvPr/>
        </p:nvSpPr>
        <p:spPr>
          <a:xfrm rot="16200000">
            <a:off x="-2030454" y="3790867"/>
            <a:ext cx="67142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latin typeface="Arial" pitchFamily="34" charset="0"/>
                <a:cs typeface="Arial" pitchFamily="34" charset="0"/>
              </a:rPr>
              <a:t>c</a:t>
            </a:r>
            <a:r>
              <a:rPr lang="en-GB" sz="6000" dirty="0" smtClean="0">
                <a:latin typeface="Arial" pitchFamily="34" charset="0"/>
                <a:cs typeface="Arial" pitchFamily="34" charset="0"/>
              </a:rPr>
              <a:t>ategory boundary,</a:t>
            </a:r>
          </a:p>
          <a:p>
            <a:pPr algn="ctr"/>
            <a:r>
              <a:rPr lang="en-GB" sz="6000" dirty="0" smtClean="0">
                <a:latin typeface="Arial" pitchFamily="34" charset="0"/>
                <a:cs typeface="Arial" pitchFamily="34" charset="0"/>
              </a:rPr>
              <a:t>step</a:t>
            </a:r>
            <a:endParaRPr lang="en-GB" sz="60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762353" y="13525284"/>
            <a:ext cx="81780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>
                <a:latin typeface="Arial" pitchFamily="34" charset="0"/>
                <a:cs typeface="Arial" pitchFamily="34" charset="0"/>
              </a:rPr>
              <a:t>test far minus test near,</a:t>
            </a:r>
          </a:p>
          <a:p>
            <a:pPr algn="ctr"/>
            <a:r>
              <a:rPr lang="en-GB" sz="6000" dirty="0" smtClean="0">
                <a:latin typeface="Arial" pitchFamily="34" charset="0"/>
                <a:cs typeface="Arial" pitchFamily="34" charset="0"/>
              </a:rPr>
              <a:t>steps</a:t>
            </a:r>
            <a:endParaRPr lang="en-GB" sz="6000" dirty="0"/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6959337" y="13817600"/>
            <a:ext cx="0" cy="2462063"/>
          </a:xfrm>
          <a:prstGeom prst="straightConnector1">
            <a:avLst/>
          </a:prstGeom>
          <a:ln w="127000" cap="rnd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7135175" y="16865600"/>
            <a:ext cx="1792826" cy="2398545"/>
          </a:xfrm>
          <a:prstGeom prst="ellipse">
            <a:avLst/>
          </a:prstGeom>
          <a:noFill/>
          <a:ln w="104775" cap="rnd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>
          <a:xfrm>
            <a:off x="17349787" y="3581721"/>
            <a:ext cx="12667805" cy="17694742"/>
          </a:xfrm>
          <a:prstGeom prst="rect">
            <a:avLst/>
          </a:prstGeom>
        </p:spPr>
        <p:txBody>
          <a:bodyPr/>
          <a:lstStyle/>
          <a:p>
            <a:pPr marL="857250" indent="-857250" defTabSz="3878263" eaLnBrk="0" hangingPunct="0">
              <a:buClr>
                <a:schemeClr val="accent1"/>
              </a:buClr>
              <a:buFont typeface="Arial" pitchFamily="34" charset="0"/>
              <a:buChar char="•"/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modulation masking → prediction</a:t>
            </a:r>
            <a:r>
              <a:rPr lang="en-GB" sz="6000" kern="0" dirty="0" smtClean="0">
                <a:latin typeface="Arial" charset="0"/>
                <a:cs typeface="Arial" charset="0"/>
              </a:rPr>
              <a:t>:</a:t>
            </a:r>
            <a:r>
              <a:rPr lang="en-US" sz="6000" kern="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6000" kern="0" dirty="0">
              <a:latin typeface="Arial" pitchFamily="34" charset="0"/>
              <a:cs typeface="Arial" pitchFamily="34" charset="0"/>
            </a:endParaRP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US" sz="6000" kern="0" dirty="0" smtClean="0">
                <a:latin typeface="Arial" pitchFamily="34" charset="0"/>
                <a:cs typeface="Arial" pitchFamily="34" charset="0"/>
              </a:rPr>
              <a:t>	- </a:t>
            </a:r>
            <a:r>
              <a:rPr lang="en-GB" sz="6000" kern="0" dirty="0">
                <a:latin typeface="Arial" charset="0"/>
                <a:cs typeface="Arial" charset="0"/>
              </a:rPr>
              <a:t>no context</a:t>
            </a:r>
            <a:endParaRPr lang="en-US" sz="6000" kern="0" dirty="0" smtClean="0">
              <a:latin typeface="Arial" pitchFamily="34" charset="0"/>
              <a:cs typeface="Arial" pitchFamily="34" charset="0"/>
            </a:endParaRP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US" sz="6000" kern="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6000" kern="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GB" sz="6000" kern="0" dirty="0">
                <a:latin typeface="Arial" charset="0"/>
                <a:cs typeface="Arial" charset="0"/>
              </a:rPr>
              <a:t>even less </a:t>
            </a:r>
            <a:r>
              <a:rPr lang="en-GB" sz="6000" kern="0" dirty="0" smtClean="0">
                <a:latin typeface="Arial" charset="0"/>
                <a:cs typeface="Arial" charset="0"/>
              </a:rPr>
              <a:t>masking</a:t>
            </a:r>
            <a:endParaRPr lang="en-GB" sz="6000" kern="0" dirty="0">
              <a:latin typeface="Arial" charset="0"/>
              <a:cs typeface="Arial" charset="0"/>
            </a:endParaRP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	- </a:t>
            </a:r>
            <a:r>
              <a:rPr lang="en-GB" sz="6000" kern="0" dirty="0">
                <a:solidFill>
                  <a:schemeClr val="accent1"/>
                </a:solidFill>
                <a:latin typeface="Arial" charset="0"/>
                <a:cs typeface="Arial" charset="0"/>
              </a:rPr>
              <a:t>even smaller far-near </a:t>
            </a:r>
            <a:r>
              <a:rPr lang="en-GB" sz="6000" kern="0" dirty="0" smtClean="0">
                <a:solidFill>
                  <a:schemeClr val="accent1"/>
                </a:solidFill>
                <a:latin typeface="Arial" charset="0"/>
                <a:cs typeface="Arial" charset="0"/>
              </a:rPr>
              <a:t>difference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endParaRPr lang="en-GB" sz="6000" kern="0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  <a:p>
            <a:pPr marL="857250" lvl="0" indent="-857250" defTabSz="3878263" eaLnBrk="0" hangingPunct="0">
              <a:buClr>
                <a:schemeClr val="accent1"/>
              </a:buClr>
              <a:buFont typeface="Arial" pitchFamily="34" charset="0"/>
              <a:buChar char="•"/>
              <a:tabLst>
                <a:tab pos="900000" algn="l"/>
              </a:tabLst>
            </a:pPr>
            <a:r>
              <a:rPr lang="en-GB" sz="6000" i="1" kern="0" dirty="0">
                <a:solidFill>
                  <a:srgbClr val="FF0000"/>
                </a:solidFill>
                <a:latin typeface="Arial" charset="0"/>
                <a:cs typeface="Arial" charset="0"/>
              </a:rPr>
              <a:t>o</a:t>
            </a:r>
            <a:r>
              <a:rPr lang="en-GB" sz="6000" i="1" kern="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pposite</a:t>
            </a:r>
            <a:r>
              <a:rPr lang="en-GB" sz="6000" kern="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here, so effect is: 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solidFill>
                  <a:srgbClr val="FF0000"/>
                </a:solidFill>
                <a:latin typeface="Arial" charset="0"/>
                <a:cs typeface="Arial" charset="0"/>
              </a:rPr>
              <a:t>	</a:t>
            </a:r>
            <a:r>
              <a:rPr lang="en-GB" sz="6000" kern="0" dirty="0" smtClean="0">
                <a:latin typeface="Arial" charset="0"/>
                <a:cs typeface="Arial" charset="0"/>
              </a:rPr>
              <a:t>- compensation from far context</a:t>
            </a:r>
            <a:endParaRPr lang="en-GB" sz="6000" kern="0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solidFill>
                  <a:srgbClr val="FF0000"/>
                </a:solidFill>
                <a:latin typeface="Arial" charset="0"/>
                <a:cs typeface="Arial" charset="0"/>
              </a:rPr>
              <a:t>	</a:t>
            </a:r>
            <a:r>
              <a:rPr lang="en-GB" sz="6000" kern="0" dirty="0" smtClean="0">
                <a:latin typeface="Arial" charset="0"/>
                <a:cs typeface="Arial" charset="0"/>
              </a:rPr>
              <a:t>- </a:t>
            </a:r>
            <a:r>
              <a:rPr lang="en-GB" sz="6000" i="1" kern="0" dirty="0" smtClean="0">
                <a:latin typeface="Arial" charset="0"/>
                <a:cs typeface="Arial" charset="0"/>
              </a:rPr>
              <a:t>not</a:t>
            </a:r>
            <a:r>
              <a:rPr lang="en-GB" sz="6000" kern="0" dirty="0" smtClean="0">
                <a:latin typeface="Arial" charset="0"/>
                <a:cs typeface="Arial" charset="0"/>
              </a:rPr>
              <a:t> masking from near context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endParaRPr lang="en-GB" sz="6000" kern="0" dirty="0">
              <a:latin typeface="Arial" charset="0"/>
              <a:cs typeface="Arial" charset="0"/>
            </a:endParaRPr>
          </a:p>
          <a:p>
            <a:pPr marL="857250" lvl="0" indent="-857250" defTabSz="3878263" eaLnBrk="0" hangingPunct="0">
              <a:buClr>
                <a:schemeClr val="accent1"/>
              </a:buClr>
              <a:buFont typeface="Arial" pitchFamily="34" charset="0"/>
              <a:buChar char="•"/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c</a:t>
            </a:r>
            <a:r>
              <a:rPr lang="en-GB" sz="6000" kern="0" dirty="0" smtClean="0">
                <a:latin typeface="Arial" charset="0"/>
                <a:cs typeface="Arial" charset="0"/>
              </a:rPr>
              <a:t>onstancy informed by context: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 smtClean="0">
                <a:latin typeface="Arial" charset="0"/>
                <a:cs typeface="Arial" charset="0"/>
              </a:rPr>
              <a:t>    - cue is ‘tails’ that reverb. adds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	</a:t>
            </a:r>
            <a:r>
              <a:rPr lang="en-GB" sz="6000" kern="0" dirty="0" smtClean="0">
                <a:latin typeface="Arial" charset="0"/>
                <a:cs typeface="Arial" charset="0"/>
              </a:rPr>
              <a:t>  at offsets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endParaRPr lang="en-GB" sz="6000" kern="0" dirty="0">
              <a:latin typeface="Arial" charset="0"/>
              <a:cs typeface="Arial" charset="0"/>
            </a:endParaRPr>
          </a:p>
          <a:p>
            <a:pPr marL="857250" lvl="0" indent="-857250" defTabSz="3878263" eaLnBrk="0" hangingPunct="0">
              <a:buClr>
                <a:schemeClr val="accent1"/>
              </a:buClr>
              <a:buFont typeface="Arial" pitchFamily="34" charset="0"/>
              <a:buChar char="•"/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near </a:t>
            </a:r>
            <a:r>
              <a:rPr lang="en-GB" sz="6000" kern="0" dirty="0" smtClean="0">
                <a:latin typeface="Arial" charset="0"/>
                <a:cs typeface="Arial" charset="0"/>
              </a:rPr>
              <a:t>contexts have sharp offsets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	</a:t>
            </a:r>
            <a:r>
              <a:rPr lang="en-GB" sz="6000" kern="0" dirty="0" smtClean="0">
                <a:latin typeface="Arial" charset="0"/>
                <a:cs typeface="Arial" charset="0"/>
              </a:rPr>
              <a:t>- clearly, no tails from reverb.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endParaRPr lang="en-GB" sz="6000" kern="0" dirty="0">
              <a:latin typeface="Arial" charset="0"/>
              <a:cs typeface="Arial" charset="0"/>
            </a:endParaRPr>
          </a:p>
          <a:p>
            <a:pPr marL="857250" indent="-857250" defTabSz="3878263" eaLnBrk="0" hangingPunct="0">
              <a:buClr>
                <a:schemeClr val="accent1"/>
              </a:buClr>
              <a:buFont typeface="Arial" pitchFamily="34" charset="0"/>
              <a:buChar char="•"/>
              <a:tabLst>
                <a:tab pos="900000" algn="l"/>
              </a:tabLst>
            </a:pPr>
            <a:r>
              <a:rPr lang="en-GB" sz="6000" kern="0" dirty="0" smtClean="0">
                <a:latin typeface="Arial" charset="0"/>
                <a:cs typeface="Arial" charset="0"/>
              </a:rPr>
              <a:t>other contexts; far, noise:</a:t>
            </a: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	</a:t>
            </a:r>
            <a:r>
              <a:rPr lang="en-GB" sz="6000" kern="0" dirty="0" smtClean="0">
                <a:latin typeface="Arial" charset="0"/>
                <a:cs typeface="Arial" charset="0"/>
              </a:rPr>
              <a:t>- no </a:t>
            </a:r>
            <a:r>
              <a:rPr lang="en-GB" sz="6000" kern="0" dirty="0">
                <a:latin typeface="Arial" charset="0"/>
                <a:cs typeface="Arial" charset="0"/>
              </a:rPr>
              <a:t>sharp offsets;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	</a:t>
            </a:r>
            <a:r>
              <a:rPr lang="en-GB" sz="6000" kern="0" dirty="0" smtClean="0">
                <a:latin typeface="Arial" charset="0"/>
                <a:cs typeface="Arial" charset="0"/>
              </a:rPr>
              <a:t>- presence of tails more likely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endParaRPr lang="en-GB" sz="6000" kern="0" dirty="0" smtClean="0">
              <a:latin typeface="Arial" charset="0"/>
              <a:cs typeface="Arial" charset="0"/>
            </a:endParaRPr>
          </a:p>
          <a:p>
            <a:pPr marL="598488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defRPr/>
            </a:pPr>
            <a:endParaRPr lang="en-GB" sz="6000" kern="0" dirty="0" smtClean="0">
              <a:latin typeface="Arial" charset="0"/>
              <a:cs typeface="Arial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2770023" y="612000"/>
            <a:ext cx="4833977" cy="2592000"/>
            <a:chOff x="14656525" y="435212"/>
            <a:chExt cx="2952000" cy="2912787"/>
          </a:xfrm>
        </p:grpSpPr>
        <p:grpSp>
          <p:nvGrpSpPr>
            <p:cNvPr id="63" name="Group 62"/>
            <p:cNvGrpSpPr/>
            <p:nvPr/>
          </p:nvGrpSpPr>
          <p:grpSpPr>
            <a:xfrm>
              <a:off x="14816189" y="523200"/>
              <a:ext cx="2274621" cy="2800596"/>
              <a:chOff x="14944801" y="584871"/>
              <a:chExt cx="2274621" cy="2800596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15692590" y="1467812"/>
                <a:ext cx="1526832" cy="1917655"/>
                <a:chOff x="17009415" y="1235657"/>
                <a:chExt cx="1526832" cy="1917655"/>
              </a:xfrm>
            </p:grpSpPr>
            <p:pic>
              <p:nvPicPr>
                <p:cNvPr id="71" name="Picture 3"/>
                <p:cNvPicPr>
                  <a:picLocks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8860"/>
                <a:stretch/>
              </p:blipFill>
              <p:spPr bwMode="auto">
                <a:xfrm>
                  <a:off x="18187813" y="1235657"/>
                  <a:ext cx="342956" cy="9817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2" name="TextBox 71"/>
                <p:cNvSpPr txBox="1"/>
                <p:nvPr/>
              </p:nvSpPr>
              <p:spPr>
                <a:xfrm>
                  <a:off x="17405133" y="1247355"/>
                  <a:ext cx="992579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5400" dirty="0" smtClean="0">
                      <a:latin typeface="Arial" pitchFamily="34" charset="0"/>
                      <a:cs typeface="Arial" pitchFamily="34" charset="0"/>
                    </a:rPr>
                    <a:t>far</a:t>
                  </a:r>
                  <a:endParaRPr lang="en-GB" sz="5400" dirty="0"/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17009415" y="2229982"/>
                  <a:ext cx="1011794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sz="5400" dirty="0" smtClean="0">
                      <a:latin typeface="Arial" pitchFamily="34" charset="0"/>
                      <a:cs typeface="Arial" pitchFamily="34" charset="0"/>
                    </a:rPr>
                    <a:t>near</a:t>
                  </a:r>
                  <a:endParaRPr lang="en-GB" sz="5400" dirty="0"/>
                </a:p>
              </p:txBody>
            </p:sp>
            <p:pic>
              <p:nvPicPr>
                <p:cNvPr id="74" name="Picture 3"/>
                <p:cNvPicPr>
                  <a:picLocks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4902"/>
                <a:stretch/>
              </p:blipFill>
              <p:spPr bwMode="auto">
                <a:xfrm>
                  <a:off x="18193291" y="2247041"/>
                  <a:ext cx="342956" cy="837548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extLst/>
              </p:spPr>
            </p:pic>
          </p:grpSp>
          <p:sp>
            <p:nvSpPr>
              <p:cNvPr id="67" name="TextBox 66"/>
              <p:cNvSpPr txBox="1"/>
              <p:nvPr/>
            </p:nvSpPr>
            <p:spPr>
              <a:xfrm>
                <a:off x="14944801" y="584871"/>
                <a:ext cx="182783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5400" dirty="0">
                    <a:latin typeface="Arial" pitchFamily="34" charset="0"/>
                    <a:cs typeface="Arial" pitchFamily="34" charset="0"/>
                  </a:rPr>
                  <a:t>t</a:t>
                </a:r>
                <a:r>
                  <a:rPr lang="en-GB" sz="5400" dirty="0" smtClean="0">
                    <a:latin typeface="Arial" pitchFamily="34" charset="0"/>
                    <a:cs typeface="Arial" pitchFamily="34" charset="0"/>
                  </a:rPr>
                  <a:t>est word</a:t>
                </a:r>
                <a:endParaRPr lang="en-GB" sz="5400" dirty="0"/>
              </a:p>
            </p:txBody>
          </p:sp>
        </p:grpSp>
        <p:sp>
          <p:nvSpPr>
            <p:cNvPr id="64" name="Rectangle 63"/>
            <p:cNvSpPr/>
            <p:nvPr/>
          </p:nvSpPr>
          <p:spPr>
            <a:xfrm>
              <a:off x="14656525" y="435212"/>
              <a:ext cx="2952000" cy="29127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6483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6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6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6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1" grpId="0" animBg="1"/>
      <p:bldP spid="19" grpId="0" animBg="1"/>
      <p:bldP spid="6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t="9463" b="4559"/>
          <a:stretch/>
        </p:blipFill>
        <p:spPr bwMode="auto">
          <a:xfrm>
            <a:off x="3456000" y="9725415"/>
            <a:ext cx="12729658" cy="953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3636000" y="19264145"/>
            <a:ext cx="12716914" cy="2012318"/>
            <a:chOff x="3636000" y="19264145"/>
            <a:chExt cx="12716914" cy="2012318"/>
          </a:xfrm>
        </p:grpSpPr>
        <p:sp>
          <p:nvSpPr>
            <p:cNvPr id="87" name="TextBox 86"/>
            <p:cNvSpPr txBox="1"/>
            <p:nvPr/>
          </p:nvSpPr>
          <p:spPr>
            <a:xfrm>
              <a:off x="3636000" y="19264145"/>
              <a:ext cx="1725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near</a:t>
              </a:r>
              <a:endParaRPr lang="en-GB" sz="60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764009" y="19264145"/>
              <a:ext cx="10823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far</a:t>
              </a:r>
              <a:endParaRPr lang="en-GB" sz="6000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092000" y="19264145"/>
              <a:ext cx="18966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none</a:t>
              </a:r>
              <a:endParaRPr lang="en-GB" sz="6000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899927" y="19264145"/>
              <a:ext cx="18966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none</a:t>
              </a:r>
              <a:endParaRPr lang="en-GB" sz="60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0831395" y="19264145"/>
              <a:ext cx="1725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near</a:t>
              </a:r>
              <a:endParaRPr lang="en-GB" sz="60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2895328" y="19264145"/>
              <a:ext cx="108234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>
                  <a:latin typeface="Arial" pitchFamily="34" charset="0"/>
                  <a:cs typeface="Arial" pitchFamily="34" charset="0"/>
                </a:rPr>
                <a:t>f</a:t>
              </a:r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ar</a:t>
              </a:r>
              <a:endParaRPr lang="en-GB" sz="60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4328000" y="19264145"/>
              <a:ext cx="202491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noise</a:t>
              </a:r>
              <a:endParaRPr lang="en-GB" sz="6000" dirty="0"/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5436000" y="20260800"/>
              <a:ext cx="3333232" cy="1015663"/>
              <a:chOff x="4176000" y="8717485"/>
              <a:chExt cx="3333232" cy="1015663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4176000" y="8717485"/>
                <a:ext cx="2664512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6000" dirty="0" smtClean="0">
                    <a:latin typeface="Arial" pitchFamily="34" charset="0"/>
                    <a:cs typeface="Arial" pitchFamily="34" charset="0"/>
                  </a:rPr>
                  <a:t>context</a:t>
                </a:r>
                <a:endParaRPr lang="en-GB" sz="6000" dirty="0"/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>
                <a:off x="6861232" y="9225316"/>
                <a:ext cx="648000" cy="0"/>
              </a:xfrm>
              <a:prstGeom prst="straightConnector1">
                <a:avLst/>
              </a:prstGeom>
              <a:ln w="889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8" name="Rectangle 57"/>
          <p:cNvSpPr/>
          <p:nvPr/>
        </p:nvSpPr>
        <p:spPr>
          <a:xfrm>
            <a:off x="8899927" y="10405743"/>
            <a:ext cx="1972073" cy="979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/>
          <p:cNvSpPr/>
          <p:nvPr/>
        </p:nvSpPr>
        <p:spPr>
          <a:xfrm>
            <a:off x="10866511" y="9725415"/>
            <a:ext cx="1730641" cy="10554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/>
          <p:cNvSpPr/>
          <p:nvPr/>
        </p:nvSpPr>
        <p:spPr>
          <a:xfrm>
            <a:off x="12580998" y="14494780"/>
            <a:ext cx="1783002" cy="5670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>
            <a:off x="14364000" y="14732000"/>
            <a:ext cx="1999981" cy="5509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t="8564" r="-140" b="6602"/>
          <a:stretch/>
        </p:blipFill>
        <p:spPr bwMode="auto">
          <a:xfrm>
            <a:off x="3575081" y="1191369"/>
            <a:ext cx="12594016" cy="656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3564000" y="7719442"/>
            <a:ext cx="12788914" cy="2013706"/>
            <a:chOff x="3564000" y="7719442"/>
            <a:chExt cx="12788914" cy="2013706"/>
          </a:xfrm>
        </p:grpSpPr>
        <p:sp>
          <p:nvSpPr>
            <p:cNvPr id="21" name="TextBox 20"/>
            <p:cNvSpPr txBox="1"/>
            <p:nvPr/>
          </p:nvSpPr>
          <p:spPr>
            <a:xfrm>
              <a:off x="3564000" y="7719442"/>
              <a:ext cx="1725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near</a:t>
              </a:r>
              <a:endParaRPr lang="en-GB" sz="6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96000" y="7719442"/>
              <a:ext cx="10823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far</a:t>
              </a:r>
              <a:endParaRPr lang="en-GB" sz="6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92000" y="7719442"/>
              <a:ext cx="18966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none</a:t>
              </a:r>
              <a:endParaRPr lang="en-GB" sz="6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899927" y="7719442"/>
              <a:ext cx="18966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none</a:t>
              </a:r>
              <a:endParaRPr lang="en-GB" sz="6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872000" y="7719442"/>
              <a:ext cx="1725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near</a:t>
              </a:r>
              <a:endParaRPr lang="en-GB" sz="6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895328" y="7719442"/>
              <a:ext cx="108234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>
                  <a:latin typeface="Arial" pitchFamily="34" charset="0"/>
                  <a:cs typeface="Arial" pitchFamily="34" charset="0"/>
                </a:rPr>
                <a:t>f</a:t>
              </a:r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ar</a:t>
              </a:r>
              <a:endParaRPr lang="en-GB" sz="6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4328000" y="7719442"/>
              <a:ext cx="202491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noise</a:t>
              </a:r>
              <a:endParaRPr lang="en-GB" sz="6000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436000" y="8717485"/>
              <a:ext cx="3333232" cy="1015663"/>
              <a:chOff x="4176000" y="8717485"/>
              <a:chExt cx="3333232" cy="1015663"/>
            </a:xfrm>
          </p:grpSpPr>
          <p:sp>
            <p:nvSpPr>
              <p:cNvPr id="85" name="TextBox 84"/>
              <p:cNvSpPr txBox="1"/>
              <p:nvPr/>
            </p:nvSpPr>
            <p:spPr>
              <a:xfrm>
                <a:off x="4176000" y="8717485"/>
                <a:ext cx="2664512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6000" dirty="0" smtClean="0">
                    <a:latin typeface="Arial" pitchFamily="34" charset="0"/>
                    <a:cs typeface="Arial" pitchFamily="34" charset="0"/>
                  </a:rPr>
                  <a:t>context</a:t>
                </a:r>
                <a:endParaRPr lang="en-GB" sz="6000" dirty="0"/>
              </a:p>
            </p:txBody>
          </p:sp>
          <p:cxnSp>
            <p:nvCxnSpPr>
              <p:cNvPr id="4" name="Straight Arrow Connector 3"/>
              <p:cNvCxnSpPr/>
              <p:nvPr/>
            </p:nvCxnSpPr>
            <p:spPr>
              <a:xfrm>
                <a:off x="6861232" y="9225316"/>
                <a:ext cx="648000" cy="0"/>
              </a:xfrm>
              <a:prstGeom prst="straightConnector1">
                <a:avLst/>
              </a:prstGeom>
              <a:ln w="889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Rectangle 51"/>
          <p:cNvSpPr/>
          <p:nvPr/>
        </p:nvSpPr>
        <p:spPr>
          <a:xfrm>
            <a:off x="8899927" y="1780995"/>
            <a:ext cx="1896673" cy="6972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10796601" y="1188309"/>
            <a:ext cx="1800551" cy="7644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12580998" y="3383999"/>
            <a:ext cx="1783002" cy="533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14364000" y="3383999"/>
            <a:ext cx="1999981" cy="5448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2735998" y="11772000"/>
            <a:ext cx="648668" cy="4507663"/>
            <a:chOff x="3132000" y="10925055"/>
            <a:chExt cx="648668" cy="4507663"/>
          </a:xfrm>
        </p:grpSpPr>
        <p:sp>
          <p:nvSpPr>
            <p:cNvPr id="2" name="TextBox 1"/>
            <p:cNvSpPr txBox="1"/>
            <p:nvPr/>
          </p:nvSpPr>
          <p:spPr>
            <a:xfrm>
              <a:off x="3168000" y="10925055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6</a:t>
              </a:r>
              <a:endParaRPr lang="en-GB" sz="6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32000" y="14417055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en-GB" sz="60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35998" y="2160000"/>
            <a:ext cx="1048803" cy="5269387"/>
            <a:chOff x="3225714" y="2335928"/>
            <a:chExt cx="612669" cy="3593371"/>
          </a:xfrm>
        </p:grpSpPr>
        <p:sp>
          <p:nvSpPr>
            <p:cNvPr id="12" name="TextBox 11"/>
            <p:cNvSpPr txBox="1"/>
            <p:nvPr/>
          </p:nvSpPr>
          <p:spPr>
            <a:xfrm>
              <a:off x="3225715" y="4913636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latin typeface="Arial" pitchFamily="34" charset="0"/>
                  <a:cs typeface="Arial" pitchFamily="34" charset="0"/>
                </a:rPr>
                <a:t>2</a:t>
              </a:r>
              <a:endParaRPr lang="en-GB" sz="6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25714" y="4054400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latin typeface="Arial" pitchFamily="34" charset="0"/>
                  <a:cs typeface="Arial" pitchFamily="34" charset="0"/>
                </a:rPr>
                <a:t>4</a:t>
              </a:r>
              <a:endParaRPr lang="en-GB" sz="6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25714" y="3170614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 smtClean="0">
                  <a:latin typeface="Arial" pitchFamily="34" charset="0"/>
                  <a:cs typeface="Arial" pitchFamily="34" charset="0"/>
                </a:rPr>
                <a:t>6</a:t>
              </a:r>
              <a:endParaRPr lang="en-GB" sz="6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25715" y="2335928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dirty="0">
                  <a:latin typeface="Arial" pitchFamily="34" charset="0"/>
                  <a:cs typeface="Arial" pitchFamily="34" charset="0"/>
                </a:rPr>
                <a:t>8</a:t>
              </a:r>
              <a:endParaRPr lang="en-GB" sz="6000" dirty="0"/>
            </a:p>
          </p:txBody>
        </p:sp>
      </p:grpSp>
      <p:sp>
        <p:nvSpPr>
          <p:cNvPr id="16" name="TextBox 15"/>
          <p:cNvSpPr txBox="1"/>
          <p:nvPr/>
        </p:nvSpPr>
        <p:spPr>
          <a:xfrm rot="16200000">
            <a:off x="-2030454" y="3790867"/>
            <a:ext cx="67142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latin typeface="Arial" pitchFamily="34" charset="0"/>
                <a:cs typeface="Arial" pitchFamily="34" charset="0"/>
              </a:rPr>
              <a:t>c</a:t>
            </a:r>
            <a:r>
              <a:rPr lang="en-GB" sz="6000" dirty="0" smtClean="0">
                <a:latin typeface="Arial" pitchFamily="34" charset="0"/>
                <a:cs typeface="Arial" pitchFamily="34" charset="0"/>
              </a:rPr>
              <a:t>ategory boundary,</a:t>
            </a:r>
          </a:p>
          <a:p>
            <a:pPr algn="ctr"/>
            <a:r>
              <a:rPr lang="en-GB" sz="6000" dirty="0" smtClean="0">
                <a:latin typeface="Arial" pitchFamily="34" charset="0"/>
                <a:cs typeface="Arial" pitchFamily="34" charset="0"/>
              </a:rPr>
              <a:t>step</a:t>
            </a:r>
            <a:endParaRPr lang="en-GB" sz="60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762353" y="13525284"/>
            <a:ext cx="81780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>
                <a:latin typeface="Arial" pitchFamily="34" charset="0"/>
                <a:cs typeface="Arial" pitchFamily="34" charset="0"/>
              </a:rPr>
              <a:t>test far minus test near,</a:t>
            </a:r>
          </a:p>
          <a:p>
            <a:pPr algn="ctr"/>
            <a:r>
              <a:rPr lang="en-GB" sz="6000" dirty="0" smtClean="0">
                <a:latin typeface="Arial" pitchFamily="34" charset="0"/>
                <a:cs typeface="Arial" pitchFamily="34" charset="0"/>
              </a:rPr>
              <a:t>steps</a:t>
            </a:r>
            <a:endParaRPr lang="en-GB" sz="6000" dirty="0"/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>
          <a:xfrm>
            <a:off x="17349787" y="3784390"/>
            <a:ext cx="12667805" cy="8495441"/>
          </a:xfrm>
          <a:prstGeom prst="rect">
            <a:avLst/>
          </a:prstGeom>
        </p:spPr>
        <p:txBody>
          <a:bodyPr/>
          <a:lstStyle/>
          <a:p>
            <a:pPr marL="857250" indent="-857250" defTabSz="3878263" eaLnBrk="0" hangingPunct="0">
              <a:buClr>
                <a:schemeClr val="accent1"/>
              </a:buClr>
              <a:buFont typeface="Arial" pitchFamily="34" charset="0"/>
              <a:buChar char="•"/>
              <a:tabLst>
                <a:tab pos="900000" algn="l"/>
              </a:tabLst>
            </a:pPr>
            <a:r>
              <a:rPr lang="en-GB" sz="6000" kern="0" dirty="0" smtClean="0">
                <a:latin typeface="Arial" charset="0"/>
                <a:cs typeface="Arial" charset="0"/>
              </a:rPr>
              <a:t>context effects are ‘extrinsic’</a:t>
            </a:r>
            <a:r>
              <a:rPr lang="en-US" sz="6000" kern="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6000" kern="0" dirty="0">
              <a:latin typeface="Arial" pitchFamily="34" charset="0"/>
              <a:cs typeface="Arial" pitchFamily="34" charset="0"/>
            </a:endParaRP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US" sz="6000" kern="0" dirty="0" smtClean="0">
                <a:latin typeface="Arial" pitchFamily="34" charset="0"/>
                <a:cs typeface="Arial" pitchFamily="34" charset="0"/>
              </a:rPr>
              <a:t>	- </a:t>
            </a:r>
            <a:r>
              <a:rPr lang="en-GB" sz="6000" kern="0" dirty="0" smtClean="0">
                <a:latin typeface="Arial" charset="0"/>
                <a:cs typeface="Arial" charset="0"/>
              </a:rPr>
              <a:t>are there any intrinsic effects?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	 </a:t>
            </a:r>
            <a:r>
              <a:rPr lang="en-GB" sz="6000" kern="0" dirty="0" smtClean="0">
                <a:latin typeface="Arial" charset="0"/>
                <a:cs typeface="Arial" charset="0"/>
              </a:rPr>
              <a:t> i.e., from within the test word</a:t>
            </a:r>
            <a:endParaRPr lang="en-US" sz="6000" kern="0" dirty="0" smtClean="0">
              <a:latin typeface="Arial" pitchFamily="34" charset="0"/>
              <a:cs typeface="Arial" pitchFamily="34" charset="0"/>
            </a:endParaRP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US" sz="6000" kern="0" dirty="0">
                <a:latin typeface="Arial" pitchFamily="34" charset="0"/>
                <a:cs typeface="Arial" pitchFamily="34" charset="0"/>
              </a:rPr>
              <a:t>	</a:t>
            </a:r>
            <a:endParaRPr lang="en-GB" sz="6000" kern="0" dirty="0" smtClean="0">
              <a:solidFill>
                <a:schemeClr val="accent1"/>
              </a:solidFill>
              <a:latin typeface="Arial" charset="0"/>
              <a:cs typeface="Arial" charset="0"/>
            </a:endParaRPr>
          </a:p>
          <a:p>
            <a:pPr marL="857250" lvl="0" indent="-857250" defTabSz="3878263" eaLnBrk="0" hangingPunct="0">
              <a:buClr>
                <a:schemeClr val="accent1"/>
              </a:buClr>
              <a:buFont typeface="Arial" pitchFamily="34" charset="0"/>
              <a:buChar char="•"/>
              <a:tabLst>
                <a:tab pos="900000" algn="l"/>
              </a:tabLst>
            </a:pPr>
            <a:r>
              <a:rPr lang="en-GB" sz="6000" kern="0" dirty="0" smtClean="0">
                <a:latin typeface="Arial" charset="0"/>
                <a:cs typeface="Arial" charset="0"/>
              </a:rPr>
              <a:t>‘gating’;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 smtClean="0">
                <a:latin typeface="Arial" charset="0"/>
                <a:cs typeface="Arial" charset="0"/>
              </a:rPr>
              <a:t>	- removes tail from reverb.,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 </a:t>
            </a:r>
            <a:r>
              <a:rPr lang="en-GB" sz="6000" kern="0" dirty="0" smtClean="0">
                <a:latin typeface="Arial" charset="0"/>
                <a:cs typeface="Arial" charset="0"/>
              </a:rPr>
              <a:t>      at end of test-word’s vowel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 </a:t>
            </a:r>
            <a:r>
              <a:rPr lang="en-GB" sz="6000" kern="0" dirty="0" smtClean="0">
                <a:latin typeface="Arial" charset="0"/>
                <a:cs typeface="Arial" charset="0"/>
              </a:rPr>
              <a:t>      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endParaRPr lang="en-GB" sz="6000" kern="0" dirty="0" smtClean="0">
              <a:latin typeface="Arial" charset="0"/>
              <a:cs typeface="Arial" charset="0"/>
            </a:endParaRPr>
          </a:p>
          <a:p>
            <a:pPr marL="598488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defRPr/>
            </a:pPr>
            <a:endParaRPr lang="en-GB" sz="6000" kern="0" dirty="0" smtClean="0">
              <a:latin typeface="Arial" charset="0"/>
              <a:cs typeface="Arial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2770023" y="612000"/>
            <a:ext cx="4833977" cy="2592000"/>
            <a:chOff x="14656525" y="435212"/>
            <a:chExt cx="2952000" cy="2912787"/>
          </a:xfrm>
        </p:grpSpPr>
        <p:grpSp>
          <p:nvGrpSpPr>
            <p:cNvPr id="63" name="Group 62"/>
            <p:cNvGrpSpPr/>
            <p:nvPr/>
          </p:nvGrpSpPr>
          <p:grpSpPr>
            <a:xfrm>
              <a:off x="14816189" y="523200"/>
              <a:ext cx="2274621" cy="2800596"/>
              <a:chOff x="14944801" y="584871"/>
              <a:chExt cx="2274621" cy="2800596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15692590" y="1467812"/>
                <a:ext cx="1526832" cy="1917655"/>
                <a:chOff x="17009415" y="1235657"/>
                <a:chExt cx="1526832" cy="1917655"/>
              </a:xfrm>
            </p:grpSpPr>
            <p:pic>
              <p:nvPicPr>
                <p:cNvPr id="71" name="Picture 3"/>
                <p:cNvPicPr>
                  <a:picLocks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8860"/>
                <a:stretch/>
              </p:blipFill>
              <p:spPr bwMode="auto">
                <a:xfrm>
                  <a:off x="18187813" y="1235657"/>
                  <a:ext cx="342956" cy="9817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72" name="TextBox 71"/>
                <p:cNvSpPr txBox="1"/>
                <p:nvPr/>
              </p:nvSpPr>
              <p:spPr>
                <a:xfrm>
                  <a:off x="17405133" y="1247355"/>
                  <a:ext cx="992579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5400" dirty="0" smtClean="0">
                      <a:latin typeface="Arial" pitchFamily="34" charset="0"/>
                      <a:cs typeface="Arial" pitchFamily="34" charset="0"/>
                    </a:rPr>
                    <a:t>far</a:t>
                  </a:r>
                  <a:endParaRPr lang="en-GB" sz="5400" dirty="0"/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17009415" y="2229982"/>
                  <a:ext cx="1011794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sz="5400" dirty="0" smtClean="0">
                      <a:latin typeface="Arial" pitchFamily="34" charset="0"/>
                      <a:cs typeface="Arial" pitchFamily="34" charset="0"/>
                    </a:rPr>
                    <a:t>near</a:t>
                  </a:r>
                  <a:endParaRPr lang="en-GB" sz="5400" dirty="0"/>
                </a:p>
              </p:txBody>
            </p:sp>
            <p:pic>
              <p:nvPicPr>
                <p:cNvPr id="74" name="Picture 3"/>
                <p:cNvPicPr>
                  <a:picLocks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4902"/>
                <a:stretch/>
              </p:blipFill>
              <p:spPr bwMode="auto">
                <a:xfrm>
                  <a:off x="18193291" y="2247041"/>
                  <a:ext cx="342956" cy="837548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extLst/>
              </p:spPr>
            </p:pic>
          </p:grpSp>
          <p:sp>
            <p:nvSpPr>
              <p:cNvPr id="67" name="TextBox 66"/>
              <p:cNvSpPr txBox="1"/>
              <p:nvPr/>
            </p:nvSpPr>
            <p:spPr>
              <a:xfrm>
                <a:off x="14944801" y="584871"/>
                <a:ext cx="182783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5400" dirty="0">
                    <a:latin typeface="Arial" pitchFamily="34" charset="0"/>
                    <a:cs typeface="Arial" pitchFamily="34" charset="0"/>
                  </a:rPr>
                  <a:t>t</a:t>
                </a:r>
                <a:r>
                  <a:rPr lang="en-GB" sz="5400" dirty="0" smtClean="0">
                    <a:latin typeface="Arial" pitchFamily="34" charset="0"/>
                    <a:cs typeface="Arial" pitchFamily="34" charset="0"/>
                  </a:rPr>
                  <a:t>est word</a:t>
                </a:r>
                <a:endParaRPr lang="en-GB" sz="5400" dirty="0"/>
              </a:p>
            </p:txBody>
          </p:sp>
        </p:grpSp>
        <p:sp>
          <p:nvSpPr>
            <p:cNvPr id="64" name="Rectangle 63"/>
            <p:cNvSpPr/>
            <p:nvPr/>
          </p:nvSpPr>
          <p:spPr>
            <a:xfrm>
              <a:off x="14656525" y="435212"/>
              <a:ext cx="2952000" cy="291278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138073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9058"/>
            <a:ext cx="36684134" cy="22125858"/>
          </a:xfrm>
          <a:prstGeom prst="rect">
            <a:avLst/>
          </a:prstGeom>
        </p:spPr>
      </p:pic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804987" y="454990"/>
            <a:ext cx="12667805" cy="4675809"/>
          </a:xfrm>
          <a:prstGeom prst="rect">
            <a:avLst/>
          </a:prstGeom>
        </p:spPr>
        <p:txBody>
          <a:bodyPr/>
          <a:lstStyle/>
          <a:p>
            <a:pPr marL="857250" lvl="0" indent="-857250" defTabSz="3878263" eaLnBrk="0" hangingPunct="0">
              <a:buClr>
                <a:schemeClr val="bg1"/>
              </a:buClr>
              <a:buFont typeface="Arial" pitchFamily="34" charset="0"/>
              <a:buChar char="•"/>
              <a:tabLst>
                <a:tab pos="900000" algn="l"/>
              </a:tabLst>
            </a:pPr>
            <a:r>
              <a:rPr lang="en-GB" sz="6000" kern="0" dirty="0">
                <a:solidFill>
                  <a:schemeClr val="bg1"/>
                </a:solidFill>
                <a:latin typeface="Arial" charset="0"/>
                <a:cs typeface="Arial" charset="0"/>
              </a:rPr>
              <a:t>1980s drum sound:</a:t>
            </a:r>
          </a:p>
          <a:p>
            <a:pPr lvl="0" defTabSz="3878263" eaLnBrk="0" hangingPunct="0">
              <a:buClr>
                <a:schemeClr val="bg1"/>
              </a:buClr>
              <a:tabLst>
                <a:tab pos="900000" algn="l"/>
              </a:tabLst>
            </a:pPr>
            <a:r>
              <a:rPr lang="en-GB" sz="6000" kern="0" dirty="0">
                <a:latin typeface="Arial" charset="0"/>
                <a:cs typeface="Arial" charset="0"/>
              </a:rPr>
              <a:t>	</a:t>
            </a:r>
            <a:r>
              <a:rPr lang="en-GB" sz="6000" kern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- ‘</a:t>
            </a:r>
            <a:r>
              <a:rPr lang="en-GB" sz="6000" kern="0" dirty="0">
                <a:solidFill>
                  <a:schemeClr val="bg1"/>
                </a:solidFill>
                <a:latin typeface="Arial" charset="0"/>
                <a:cs typeface="Arial" charset="0"/>
              </a:rPr>
              <a:t>gated reverb</a:t>
            </a:r>
            <a:r>
              <a:rPr lang="en-GB" sz="6000" kern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.’</a:t>
            </a:r>
          </a:p>
          <a:p>
            <a:pPr lvl="0" defTabSz="3878263" eaLnBrk="0" hangingPunct="0">
              <a:buClr>
                <a:schemeClr val="bg1"/>
              </a:buClr>
              <a:tabLst>
                <a:tab pos="900000" algn="l"/>
              </a:tabLst>
            </a:pPr>
            <a:r>
              <a:rPr lang="en-GB" sz="6000" kern="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GB" sz="6000" kern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- reduces distance info.</a:t>
            </a:r>
            <a:endParaRPr lang="en-GB" sz="6000" kern="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 </a:t>
            </a:r>
            <a:r>
              <a:rPr lang="en-GB" sz="6000" kern="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GB" sz="6000" kern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drums </a:t>
            </a:r>
            <a:r>
              <a:rPr lang="en-GB" sz="6000" kern="0" dirty="0">
                <a:solidFill>
                  <a:schemeClr val="bg1"/>
                </a:solidFill>
                <a:latin typeface="Arial" charset="0"/>
                <a:cs typeface="Arial" charset="0"/>
              </a:rPr>
              <a:t>→ ‘foreground</a:t>
            </a:r>
            <a:r>
              <a:rPr lang="en-GB" sz="6000" kern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’</a:t>
            </a: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endParaRPr lang="en-GB" sz="6000" kern="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endParaRPr lang="en-GB" sz="6000" kern="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defTabSz="3878263" eaLnBrk="0" hangingPunct="0">
              <a:buClr>
                <a:schemeClr val="accent1"/>
              </a:buClr>
              <a:tabLst>
                <a:tab pos="900000" algn="l"/>
              </a:tabLst>
            </a:pPr>
            <a:endParaRPr lang="en-GB" sz="6000" kern="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endParaRPr lang="en-GB" sz="6000" kern="0" dirty="0" smtClean="0">
              <a:latin typeface="Arial" charset="0"/>
              <a:cs typeface="Arial" charset="0"/>
            </a:endParaRP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r>
              <a:rPr lang="en-GB" sz="6000" kern="0" dirty="0" smtClean="0">
                <a:latin typeface="Arial" charset="0"/>
                <a:cs typeface="Arial" charset="0"/>
              </a:rPr>
              <a:t>       </a:t>
            </a:r>
          </a:p>
          <a:p>
            <a:pPr lvl="0" defTabSz="3878263" eaLnBrk="0" hangingPunct="0">
              <a:buClr>
                <a:schemeClr val="accent1"/>
              </a:buClr>
              <a:tabLst>
                <a:tab pos="900000" algn="l"/>
              </a:tabLst>
            </a:pPr>
            <a:endParaRPr lang="en-GB" sz="6000" kern="0" dirty="0" smtClean="0">
              <a:latin typeface="Arial" charset="0"/>
              <a:cs typeface="Arial" charset="0"/>
            </a:endParaRPr>
          </a:p>
          <a:p>
            <a:pPr marL="598488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defRPr/>
            </a:pPr>
            <a:endParaRPr lang="en-GB" sz="6000" kern="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32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 dir="rd"/>
        <p:sndAc>
          <p:stSnd>
            <p:snd r:embed="rId3" name="dream-harp-01.wav"/>
          </p:stSnd>
        </p:sndAc>
      </p:transition>
    </mc:Choice>
    <mc:Fallback xmlns="">
      <p:transition spd="slow">
        <p:fade/>
        <p:sndAc>
          <p:stSnd>
            <p:snd r:embed="rId5" name="dream-harp-0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2899</TotalTime>
  <Words>844</Words>
  <Application>Microsoft Office PowerPoint</Application>
  <PresentationFormat>Custom</PresentationFormat>
  <Paragraphs>402</Paragraphs>
  <Slides>18</Slides>
  <Notes>18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syswatkn</dc:creator>
  <cp:lastModifiedBy>syswatkn</cp:lastModifiedBy>
  <cp:revision>222</cp:revision>
  <dcterms:created xsi:type="dcterms:W3CDTF">2006-08-16T00:00:00Z</dcterms:created>
  <dcterms:modified xsi:type="dcterms:W3CDTF">2012-03-15T20:11:31Z</dcterms:modified>
</cp:coreProperties>
</file>